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1AD1EAC-6A17-4204-AD66-A175FF762BDF}">
  <a:tblStyle styleId="{31AD1EAC-6A17-4204-AD66-A175FF762BD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44523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2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verticale e testo" type="vertTitleAndTx">
  <p:cSld name="VERTICAL_TITLE_AND_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o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384175" y="2332037"/>
            <a:ext cx="6270625" cy="174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5400"/>
              <a:buFont typeface="Arial"/>
              <a:buNone/>
            </a:pPr>
            <a:r>
              <a:rPr lang="en-US" sz="54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Il periodo 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2"/>
          <p:cNvSpPr txBox="1"/>
          <p:nvPr/>
        </p:nvSpPr>
        <p:spPr>
          <a:xfrm>
            <a:off x="323850" y="287337"/>
            <a:ext cx="8415337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proposizione coordinata</a:t>
            </a:r>
            <a:endParaRPr/>
          </a:p>
        </p:txBody>
      </p:sp>
      <p:cxnSp>
        <p:nvCxnSpPr>
          <p:cNvPr id="249" name="Google Shape;249;p22"/>
          <p:cNvCxnSpPr/>
          <p:nvPr/>
        </p:nvCxnSpPr>
        <p:spPr>
          <a:xfrm>
            <a:off x="434975" y="936625"/>
            <a:ext cx="8304212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50" name="Google Shape;250;p22"/>
          <p:cNvSpPr txBox="1"/>
          <p:nvPr/>
        </p:nvSpPr>
        <p:spPr>
          <a:xfrm>
            <a:off x="434975" y="1260475"/>
            <a:ext cx="8299450" cy="67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La coordinazione tra due o più proposizioni può avvenire in quattro modi:</a:t>
            </a:r>
            <a:endParaRPr/>
          </a:p>
        </p:txBody>
      </p:sp>
      <p:sp>
        <p:nvSpPr>
          <p:cNvPr id="251" name="Google Shape;251;p22"/>
          <p:cNvSpPr txBox="1"/>
          <p:nvPr/>
        </p:nvSpPr>
        <p:spPr>
          <a:xfrm>
            <a:off x="323850" y="6450012"/>
            <a:ext cx="56959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Il periodo I </a:t>
            </a:r>
            <a:r>
              <a:rPr lang="en-US" sz="1000" b="0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&gt; La proposizione coordinata</a:t>
            </a:r>
            <a:endParaRPr/>
          </a:p>
        </p:txBody>
      </p:sp>
      <p:cxnSp>
        <p:nvCxnSpPr>
          <p:cNvPr id="252" name="Google Shape;252;p22"/>
          <p:cNvCxnSpPr/>
          <p:nvPr/>
        </p:nvCxnSpPr>
        <p:spPr>
          <a:xfrm>
            <a:off x="434975" y="6450012"/>
            <a:ext cx="68580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miter lim="800000"/>
            <a:headEnd type="none" w="med" len="med"/>
            <a:tailEnd type="none" w="med" len="med"/>
          </a:ln>
        </p:spPr>
      </p:cxnSp>
      <p:grpSp>
        <p:nvGrpSpPr>
          <p:cNvPr id="253" name="Google Shape;253;p22"/>
          <p:cNvGrpSpPr/>
          <p:nvPr/>
        </p:nvGrpSpPr>
        <p:grpSpPr>
          <a:xfrm>
            <a:off x="434975" y="3932237"/>
            <a:ext cx="8304212" cy="1941512"/>
            <a:chOff x="434975" y="3932492"/>
            <a:chExt cx="8304213" cy="1941257"/>
          </a:xfrm>
        </p:grpSpPr>
        <p:grpSp>
          <p:nvGrpSpPr>
            <p:cNvPr id="254" name="Google Shape;254;p22"/>
            <p:cNvGrpSpPr/>
            <p:nvPr/>
          </p:nvGrpSpPr>
          <p:grpSpPr>
            <a:xfrm>
              <a:off x="434975" y="3932492"/>
              <a:ext cx="8304213" cy="1941257"/>
              <a:chOff x="434975" y="4173936"/>
              <a:chExt cx="8304213" cy="1941257"/>
            </a:xfrm>
          </p:grpSpPr>
          <p:sp>
            <p:nvSpPr>
              <p:cNvPr id="255" name="Google Shape;255;p22"/>
              <p:cNvSpPr txBox="1"/>
              <p:nvPr/>
            </p:nvSpPr>
            <p:spPr>
              <a:xfrm>
                <a:off x="434975" y="4173936"/>
                <a:ext cx="8304213" cy="1015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342900" marR="0" lvl="0" indent="-34290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D9D9D9"/>
                  </a:buClr>
                  <a:buSzPts val="2200"/>
                  <a:buFont typeface="Arial"/>
                  <a:buChar char="►"/>
                </a:pPr>
                <a:r>
                  <a:rPr lang="en-US" sz="2200" b="0" i="0" u="none">
                    <a:solidFill>
                      <a:srgbClr val="D9D9D9"/>
                    </a:solidFill>
                    <a:latin typeface="Arial"/>
                    <a:ea typeface="Arial"/>
                    <a:cs typeface="Arial"/>
                    <a:sym typeface="Arial"/>
                  </a:rPr>
                  <a:t>per </a:t>
                </a:r>
                <a:r>
                  <a:rPr lang="en-US" sz="2200" b="1" i="0" u="none">
                    <a:solidFill>
                      <a:srgbClr val="B2CA6F"/>
                    </a:solidFill>
                    <a:latin typeface="Arial"/>
                    <a:ea typeface="Arial"/>
                    <a:cs typeface="Arial"/>
                    <a:sym typeface="Arial"/>
                  </a:rPr>
                  <a:t>correlazione</a:t>
                </a:r>
                <a:r>
                  <a:rPr lang="en-US" sz="2200" b="0" i="0" u="none">
                    <a:solidFill>
                      <a:srgbClr val="D9D9D9"/>
                    </a:solidFill>
                    <a:latin typeface="Arial"/>
                    <a:ea typeface="Arial"/>
                    <a:cs typeface="Arial"/>
                    <a:sym typeface="Arial"/>
                  </a:rPr>
                  <a:t>: le frasi sono collegate mediante pronomi (alcuni … altri, chi … chi, questo … quello)  o avverbi correlativi (sia … sia, prima … poi, non solo … ma anche)</a:t>
                </a:r>
                <a:endParaRPr/>
              </a:p>
            </p:txBody>
          </p:sp>
          <p:sp>
            <p:nvSpPr>
              <p:cNvPr id="256" name="Google Shape;256;p22"/>
              <p:cNvSpPr/>
              <p:nvPr/>
            </p:nvSpPr>
            <p:spPr>
              <a:xfrm>
                <a:off x="793750" y="5262818"/>
                <a:ext cx="7940675" cy="852375"/>
              </a:xfrm>
              <a:prstGeom prst="wedgeRoundRectCallout">
                <a:avLst>
                  <a:gd name="adj1" fmla="val 649"/>
                  <a:gd name="adj2" fmla="val 7163"/>
                  <a:gd name="adj3" fmla="val 0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6800" rIns="91425" bIns="45700" anchor="ctr" anchorCtr="0">
                <a:noAutofit/>
              </a:bodyPr>
              <a:lstStyle/>
              <a:p>
                <a:pPr marL="71437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23232"/>
                  </a:buClr>
                  <a:buSzPts val="2200"/>
                  <a:buFont typeface="Arial"/>
                  <a:buNone/>
                </a:pPr>
                <a:r>
                  <a:rPr lang="en-US" sz="2200" b="1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Alcuni</a:t>
                </a: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 hanno trovato posto in platea, </a:t>
                </a:r>
                <a:r>
                  <a:rPr lang="en-US" sz="2200" b="1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altri</a:t>
                </a: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 si sono seduti a terra.</a:t>
                </a:r>
                <a:endParaRPr/>
              </a:p>
            </p:txBody>
          </p:sp>
        </p:grpSp>
        <p:sp>
          <p:nvSpPr>
            <p:cNvPr id="257" name="Google Shape;257;p22"/>
            <p:cNvSpPr/>
            <p:nvPr/>
          </p:nvSpPr>
          <p:spPr>
            <a:xfrm>
              <a:off x="5683250" y="5134071"/>
              <a:ext cx="541338" cy="287300"/>
            </a:xfrm>
            <a:prstGeom prst="roundRect">
              <a:avLst>
                <a:gd name="adj" fmla="val 4159"/>
              </a:avLst>
            </a:prstGeom>
            <a:solidFill>
              <a:srgbClr val="8BB75D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22"/>
            <p:cNvSpPr/>
            <p:nvPr/>
          </p:nvSpPr>
          <p:spPr>
            <a:xfrm>
              <a:off x="950913" y="5142008"/>
              <a:ext cx="933450" cy="288887"/>
            </a:xfrm>
            <a:prstGeom prst="roundRect">
              <a:avLst>
                <a:gd name="adj" fmla="val 4159"/>
              </a:avLst>
            </a:prstGeom>
            <a:solidFill>
              <a:srgbClr val="8BB75D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9" name="Google Shape;259;p22"/>
          <p:cNvGrpSpPr/>
          <p:nvPr/>
        </p:nvGrpSpPr>
        <p:grpSpPr>
          <a:xfrm>
            <a:off x="434975" y="2143125"/>
            <a:ext cx="8304212" cy="1231900"/>
            <a:chOff x="434975" y="2143917"/>
            <a:chExt cx="8304213" cy="1230789"/>
          </a:xfrm>
        </p:grpSpPr>
        <p:grpSp>
          <p:nvGrpSpPr>
            <p:cNvPr id="260" name="Google Shape;260;p22"/>
            <p:cNvGrpSpPr/>
            <p:nvPr/>
          </p:nvGrpSpPr>
          <p:grpSpPr>
            <a:xfrm>
              <a:off x="434975" y="2143917"/>
              <a:ext cx="8304213" cy="1230789"/>
              <a:chOff x="434975" y="1897857"/>
              <a:chExt cx="8304213" cy="1230789"/>
            </a:xfrm>
          </p:grpSpPr>
          <p:sp>
            <p:nvSpPr>
              <p:cNvPr id="261" name="Google Shape;261;p22"/>
              <p:cNvSpPr txBox="1"/>
              <p:nvPr/>
            </p:nvSpPr>
            <p:spPr>
              <a:xfrm>
                <a:off x="434975" y="1897857"/>
                <a:ext cx="8299793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342900" marR="0" lvl="0" indent="-34290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D9D9D9"/>
                  </a:buClr>
                  <a:buSzPts val="2200"/>
                  <a:buFont typeface="Arial"/>
                  <a:buChar char="►"/>
                </a:pPr>
                <a:r>
                  <a:rPr lang="en-US" sz="2200" b="0" i="0" u="none">
                    <a:solidFill>
                      <a:srgbClr val="D9D9D9"/>
                    </a:solidFill>
                    <a:latin typeface="Arial"/>
                    <a:ea typeface="Arial"/>
                    <a:cs typeface="Arial"/>
                    <a:sym typeface="Arial"/>
                  </a:rPr>
                  <a:t>per </a:t>
                </a:r>
                <a:r>
                  <a:rPr lang="en-US" sz="2200" b="1" i="0" u="none">
                    <a:solidFill>
                      <a:srgbClr val="B2CA6F"/>
                    </a:solidFill>
                    <a:latin typeface="Arial"/>
                    <a:ea typeface="Arial"/>
                    <a:cs typeface="Arial"/>
                    <a:sym typeface="Arial"/>
                  </a:rPr>
                  <a:t>polisindeto</a:t>
                </a:r>
                <a:r>
                  <a:rPr lang="en-US" sz="2200" b="0" i="0" u="none">
                    <a:solidFill>
                      <a:srgbClr val="D9D9D9"/>
                    </a:solidFill>
                    <a:latin typeface="Arial"/>
                    <a:ea typeface="Arial"/>
                    <a:cs typeface="Arial"/>
                    <a:sym typeface="Arial"/>
                  </a:rPr>
                  <a:t>: si ripete la stessa congiunzione coordinante davanti a ogni proposizione</a:t>
                </a:r>
                <a:endParaRPr/>
              </a:p>
            </p:txBody>
          </p:sp>
          <p:sp>
            <p:nvSpPr>
              <p:cNvPr id="262" name="Google Shape;262;p22"/>
              <p:cNvSpPr/>
              <p:nvPr/>
            </p:nvSpPr>
            <p:spPr>
              <a:xfrm>
                <a:off x="793750" y="2651240"/>
                <a:ext cx="7945438" cy="477406"/>
              </a:xfrm>
              <a:prstGeom prst="wedgeRoundRectCallout">
                <a:avLst>
                  <a:gd name="adj1" fmla="val 249"/>
                  <a:gd name="adj2" fmla="val 8394"/>
                  <a:gd name="adj3" fmla="val 0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6800" rIns="91425" bIns="45700" anchor="ctr" anchorCtr="0">
                <a:noAutofit/>
              </a:bodyPr>
              <a:lstStyle/>
              <a:p>
                <a:pPr marL="71437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23232"/>
                  </a:buClr>
                  <a:buSzPts val="2200"/>
                  <a:buFont typeface="Arial"/>
                  <a:buNone/>
                </a:pPr>
                <a:r>
                  <a:rPr lang="en-US" sz="2200" b="1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O</a:t>
                </a: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 ascolti in silenzio </a:t>
                </a:r>
                <a:r>
                  <a:rPr lang="en-US" sz="2200" b="1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o</a:t>
                </a: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 te ne vai.</a:t>
                </a:r>
                <a:endParaRPr/>
              </a:p>
            </p:txBody>
          </p:sp>
        </p:grpSp>
        <p:sp>
          <p:nvSpPr>
            <p:cNvPr id="263" name="Google Shape;263;p22"/>
            <p:cNvSpPr/>
            <p:nvPr/>
          </p:nvSpPr>
          <p:spPr>
            <a:xfrm>
              <a:off x="941388" y="3005153"/>
              <a:ext cx="287337" cy="287078"/>
            </a:xfrm>
            <a:prstGeom prst="roundRect">
              <a:avLst>
                <a:gd name="adj" fmla="val 4159"/>
              </a:avLst>
            </a:prstGeom>
            <a:solidFill>
              <a:srgbClr val="8BB75D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22"/>
            <p:cNvSpPr/>
            <p:nvPr/>
          </p:nvSpPr>
          <p:spPr>
            <a:xfrm>
              <a:off x="3392488" y="3005153"/>
              <a:ext cx="288925" cy="287078"/>
            </a:xfrm>
            <a:prstGeom prst="roundRect">
              <a:avLst>
                <a:gd name="adj" fmla="val 4159"/>
              </a:avLst>
            </a:prstGeom>
            <a:solidFill>
              <a:srgbClr val="8BB75D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3"/>
          <p:cNvSpPr txBox="1"/>
          <p:nvPr/>
        </p:nvSpPr>
        <p:spPr>
          <a:xfrm>
            <a:off x="323850" y="287337"/>
            <a:ext cx="8415337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proposizione subordinata</a:t>
            </a:r>
            <a:endParaRPr/>
          </a:p>
        </p:txBody>
      </p:sp>
      <p:cxnSp>
        <p:nvCxnSpPr>
          <p:cNvPr id="270" name="Google Shape;270;p23"/>
          <p:cNvCxnSpPr/>
          <p:nvPr/>
        </p:nvCxnSpPr>
        <p:spPr>
          <a:xfrm>
            <a:off x="434975" y="936625"/>
            <a:ext cx="8304212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71" name="Google Shape;271;p23"/>
          <p:cNvSpPr txBox="1"/>
          <p:nvPr/>
        </p:nvSpPr>
        <p:spPr>
          <a:xfrm>
            <a:off x="434975" y="1260475"/>
            <a:ext cx="8304212" cy="169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In un periodo la proposizione subordinata è quella </a:t>
            </a:r>
            <a:r>
              <a:rPr lang="en-US" sz="2200" b="1" i="0" u="none">
                <a:solidFill>
                  <a:srgbClr val="B2CA6F"/>
                </a:solidFill>
                <a:latin typeface="Arial"/>
                <a:ea typeface="Arial"/>
                <a:cs typeface="Arial"/>
                <a:sym typeface="Arial"/>
              </a:rPr>
              <a:t>proposizione che dipende da un’altra proposizione</a:t>
            </a: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, detta reggente, e ne espande o ne precisa il significato. Per questo la proposizione subordinata è definita anche proposizione </a:t>
            </a:r>
            <a:r>
              <a:rPr lang="en-US" sz="2200" b="1" i="0" u="none">
                <a:solidFill>
                  <a:srgbClr val="B2CA6F"/>
                </a:solidFill>
                <a:latin typeface="Arial"/>
                <a:ea typeface="Arial"/>
                <a:cs typeface="Arial"/>
                <a:sym typeface="Arial"/>
              </a:rPr>
              <a:t>dipendente</a:t>
            </a:r>
            <a:r>
              <a:rPr lang="en-US" sz="2200" b="0" i="0" u="none">
                <a:solidFill>
                  <a:srgbClr val="B2CA6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o </a:t>
            </a:r>
            <a:r>
              <a:rPr lang="en-US" sz="2200" b="1" i="0" u="none">
                <a:solidFill>
                  <a:srgbClr val="B2CA6F"/>
                </a:solidFill>
                <a:latin typeface="Arial"/>
                <a:ea typeface="Arial"/>
                <a:cs typeface="Arial"/>
                <a:sym typeface="Arial"/>
              </a:rPr>
              <a:t>secondaria</a:t>
            </a:r>
            <a:r>
              <a:rPr lang="en-US" sz="2200" b="1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272" name="Google Shape;272;p23"/>
          <p:cNvSpPr txBox="1"/>
          <p:nvPr/>
        </p:nvSpPr>
        <p:spPr>
          <a:xfrm>
            <a:off x="323850" y="6450012"/>
            <a:ext cx="56959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II periodo I </a:t>
            </a:r>
            <a:r>
              <a:rPr lang="en-US" sz="1000" b="0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&gt; La proposizione subordinata</a:t>
            </a:r>
            <a:endParaRPr/>
          </a:p>
        </p:txBody>
      </p:sp>
      <p:cxnSp>
        <p:nvCxnSpPr>
          <p:cNvPr id="273" name="Google Shape;273;p23"/>
          <p:cNvCxnSpPr/>
          <p:nvPr/>
        </p:nvCxnSpPr>
        <p:spPr>
          <a:xfrm>
            <a:off x="434975" y="6450012"/>
            <a:ext cx="68580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74" name="Google Shape;274;p23"/>
          <p:cNvSpPr txBox="1"/>
          <p:nvPr/>
        </p:nvSpPr>
        <p:spPr>
          <a:xfrm>
            <a:off x="434975" y="3149600"/>
            <a:ext cx="8304212" cy="1354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La proposizione subordinata </a:t>
            </a:r>
            <a:r>
              <a:rPr lang="en-US" sz="2200" b="1" i="0" u="none">
                <a:solidFill>
                  <a:srgbClr val="B2CA6F"/>
                </a:solidFill>
                <a:latin typeface="Arial"/>
                <a:ea typeface="Arial"/>
                <a:cs typeface="Arial"/>
                <a:sym typeface="Arial"/>
              </a:rPr>
              <a:t>non è autonoma</a:t>
            </a: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, dipende sempre da un’altra proposizione: la subordinata che dipende dalla principale è detta di </a:t>
            </a:r>
            <a:r>
              <a:rPr lang="en-US" sz="2200" b="1" i="0" u="none">
                <a:solidFill>
                  <a:srgbClr val="B2CA6F"/>
                </a:solidFill>
                <a:latin typeface="Arial"/>
                <a:ea typeface="Arial"/>
                <a:cs typeface="Arial"/>
                <a:sym typeface="Arial"/>
              </a:rPr>
              <a:t>1°grado</a:t>
            </a: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, la subordinata che dipende da una subordinata di 1°grado è detta di </a:t>
            </a:r>
            <a:r>
              <a:rPr lang="en-US" sz="2200" b="1" i="0" u="none">
                <a:solidFill>
                  <a:srgbClr val="B2CA6F"/>
                </a:solidFill>
                <a:latin typeface="Arial"/>
                <a:ea typeface="Arial"/>
                <a:cs typeface="Arial"/>
                <a:sym typeface="Arial"/>
              </a:rPr>
              <a:t>2°grado </a:t>
            </a: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e così via.</a:t>
            </a:r>
            <a:endParaRPr/>
          </a:p>
        </p:txBody>
      </p:sp>
      <p:sp>
        <p:nvSpPr>
          <p:cNvPr id="275" name="Google Shape;275;p23"/>
          <p:cNvSpPr txBox="1"/>
          <p:nvPr/>
        </p:nvSpPr>
        <p:spPr>
          <a:xfrm>
            <a:off x="434975" y="4700587"/>
            <a:ext cx="8304212" cy="67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Una proposizione principale può reggere più subordinate tra loro autonome.</a:t>
            </a:r>
            <a:endParaRPr/>
          </a:p>
        </p:txBody>
      </p:sp>
      <p:sp>
        <p:nvSpPr>
          <p:cNvPr id="276" name="Google Shape;276;p23"/>
          <p:cNvSpPr txBox="1"/>
          <p:nvPr/>
        </p:nvSpPr>
        <p:spPr>
          <a:xfrm>
            <a:off x="434975" y="5575300"/>
            <a:ext cx="8304212" cy="677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Le proposizioni subordinate possono essere collegate a una o più proposizioni coordinate.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1" name="Google Shape;281;p24"/>
          <p:cNvCxnSpPr/>
          <p:nvPr/>
        </p:nvCxnSpPr>
        <p:spPr>
          <a:xfrm>
            <a:off x="2414587" y="2398712"/>
            <a:ext cx="0" cy="3030537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82" name="Google Shape;282;p24"/>
          <p:cNvSpPr txBox="1"/>
          <p:nvPr/>
        </p:nvSpPr>
        <p:spPr>
          <a:xfrm>
            <a:off x="323850" y="287337"/>
            <a:ext cx="8415337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proposizione subordinata</a:t>
            </a:r>
            <a:endParaRPr/>
          </a:p>
        </p:txBody>
      </p:sp>
      <p:cxnSp>
        <p:nvCxnSpPr>
          <p:cNvPr id="283" name="Google Shape;283;p24"/>
          <p:cNvCxnSpPr/>
          <p:nvPr/>
        </p:nvCxnSpPr>
        <p:spPr>
          <a:xfrm>
            <a:off x="434975" y="936625"/>
            <a:ext cx="8304212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84" name="Google Shape;284;p24"/>
          <p:cNvSpPr txBox="1"/>
          <p:nvPr/>
        </p:nvSpPr>
        <p:spPr>
          <a:xfrm>
            <a:off x="323850" y="6450012"/>
            <a:ext cx="56959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II periodo I </a:t>
            </a:r>
            <a:r>
              <a:rPr lang="en-US" sz="1000" b="0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&gt; La proposizione subordinata</a:t>
            </a:r>
            <a:endParaRPr/>
          </a:p>
        </p:txBody>
      </p:sp>
      <p:cxnSp>
        <p:nvCxnSpPr>
          <p:cNvPr id="285" name="Google Shape;285;p24"/>
          <p:cNvCxnSpPr/>
          <p:nvPr/>
        </p:nvCxnSpPr>
        <p:spPr>
          <a:xfrm>
            <a:off x="434975" y="6450012"/>
            <a:ext cx="68580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86" name="Google Shape;286;p24"/>
          <p:cNvSpPr/>
          <p:nvPr/>
        </p:nvSpPr>
        <p:spPr>
          <a:xfrm>
            <a:off x="6572250" y="3784600"/>
            <a:ext cx="201612" cy="336550"/>
          </a:xfrm>
          <a:prstGeom prst="roundRect">
            <a:avLst>
              <a:gd name="adj" fmla="val 4159"/>
            </a:avLst>
          </a:prstGeom>
          <a:solidFill>
            <a:srgbClr val="262626">
              <a:alpha val="2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87" name="Google Shape;287;p24"/>
          <p:cNvGrpSpPr/>
          <p:nvPr/>
        </p:nvGrpSpPr>
        <p:grpSpPr>
          <a:xfrm>
            <a:off x="434975" y="2579687"/>
            <a:ext cx="8304212" cy="923925"/>
            <a:chOff x="434975" y="2896302"/>
            <a:chExt cx="8304213" cy="923330"/>
          </a:xfrm>
        </p:grpSpPr>
        <p:sp>
          <p:nvSpPr>
            <p:cNvPr id="288" name="Google Shape;288;p24"/>
            <p:cNvSpPr txBox="1"/>
            <p:nvPr/>
          </p:nvSpPr>
          <p:spPr>
            <a:xfrm>
              <a:off x="5859188" y="2896302"/>
              <a:ext cx="2880000" cy="9233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proposizione principale reggente le subordinate di 1°grado</a:t>
              </a:r>
              <a:endParaRPr/>
            </a:p>
          </p:txBody>
        </p:sp>
        <p:grpSp>
          <p:nvGrpSpPr>
            <p:cNvPr id="289" name="Google Shape;289;p24"/>
            <p:cNvGrpSpPr/>
            <p:nvPr/>
          </p:nvGrpSpPr>
          <p:grpSpPr>
            <a:xfrm>
              <a:off x="434975" y="3118408"/>
              <a:ext cx="5226050" cy="479116"/>
              <a:chOff x="434975" y="3460773"/>
              <a:chExt cx="5193990" cy="479116"/>
            </a:xfrm>
          </p:grpSpPr>
          <p:sp>
            <p:nvSpPr>
              <p:cNvPr id="290" name="Google Shape;290;p24"/>
              <p:cNvSpPr/>
              <p:nvPr/>
            </p:nvSpPr>
            <p:spPr>
              <a:xfrm>
                <a:off x="434975" y="3460773"/>
                <a:ext cx="5193990" cy="479116"/>
              </a:xfrm>
              <a:prstGeom prst="roundRect">
                <a:avLst>
                  <a:gd name="adj" fmla="val 16667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68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23232"/>
                  </a:buClr>
                  <a:buSzPts val="2200"/>
                  <a:buFont typeface="Arial"/>
                  <a:buNone/>
                </a:pP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finalmente Pablo </a:t>
                </a:r>
                <a:r>
                  <a:rPr lang="en-US" sz="2200" b="1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ha scritto </a:t>
                </a: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un racconto</a:t>
                </a:r>
                <a:endParaRPr/>
              </a:p>
            </p:txBody>
          </p:sp>
          <p:sp>
            <p:nvSpPr>
              <p:cNvPr id="291" name="Google Shape;291;p24"/>
              <p:cNvSpPr/>
              <p:nvPr/>
            </p:nvSpPr>
            <p:spPr>
              <a:xfrm>
                <a:off x="2675396" y="3559135"/>
                <a:ext cx="1331631" cy="288739"/>
              </a:xfrm>
              <a:prstGeom prst="roundRect">
                <a:avLst>
                  <a:gd name="adj" fmla="val 4159"/>
                </a:avLst>
              </a:prstGeom>
              <a:solidFill>
                <a:srgbClr val="8BB75D">
                  <a:alpha val="24705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92" name="Google Shape;292;p24"/>
          <p:cNvGrpSpPr/>
          <p:nvPr/>
        </p:nvGrpSpPr>
        <p:grpSpPr>
          <a:xfrm>
            <a:off x="434975" y="5067300"/>
            <a:ext cx="8304212" cy="1200150"/>
            <a:chOff x="434975" y="5178875"/>
            <a:chExt cx="8304213" cy="1200508"/>
          </a:xfrm>
        </p:grpSpPr>
        <p:sp>
          <p:nvSpPr>
            <p:cNvPr id="293" name="Google Shape;293;p24"/>
            <p:cNvSpPr txBox="1"/>
            <p:nvPr/>
          </p:nvSpPr>
          <p:spPr>
            <a:xfrm>
              <a:off x="5859188" y="5178875"/>
              <a:ext cx="2880000" cy="12005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proposizione subordinata di 2°grado dipendente dalla subordinata di 1°grado</a:t>
              </a:r>
              <a:endParaRPr/>
            </a:p>
          </p:txBody>
        </p:sp>
        <p:grpSp>
          <p:nvGrpSpPr>
            <p:cNvPr id="294" name="Google Shape;294;p24"/>
            <p:cNvGrpSpPr/>
            <p:nvPr/>
          </p:nvGrpSpPr>
          <p:grpSpPr>
            <a:xfrm>
              <a:off x="434975" y="5539292"/>
              <a:ext cx="5226050" cy="479496"/>
              <a:chOff x="434975" y="5070584"/>
              <a:chExt cx="4053016" cy="479496"/>
            </a:xfrm>
          </p:grpSpPr>
          <p:sp>
            <p:nvSpPr>
              <p:cNvPr id="295" name="Google Shape;295;p24"/>
              <p:cNvSpPr/>
              <p:nvPr/>
            </p:nvSpPr>
            <p:spPr>
              <a:xfrm>
                <a:off x="434975" y="5070584"/>
                <a:ext cx="4053016" cy="479496"/>
              </a:xfrm>
              <a:prstGeom prst="roundRect">
                <a:avLst>
                  <a:gd name="adj" fmla="val 16667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68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23232"/>
                  </a:buClr>
                  <a:buSzPts val="2200"/>
                  <a:buFont typeface="Arial"/>
                  <a:buNone/>
                </a:pP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che </a:t>
                </a:r>
                <a:r>
                  <a:rPr lang="en-US" sz="2200" b="1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premia</a:t>
                </a: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 scrittori esordienti.</a:t>
                </a:r>
                <a:endParaRPr/>
              </a:p>
            </p:txBody>
          </p:sp>
          <p:sp>
            <p:nvSpPr>
              <p:cNvPr id="296" name="Google Shape;296;p24"/>
              <p:cNvSpPr/>
              <p:nvPr/>
            </p:nvSpPr>
            <p:spPr>
              <a:xfrm>
                <a:off x="945911" y="5197603"/>
                <a:ext cx="706692" cy="288968"/>
              </a:xfrm>
              <a:prstGeom prst="roundRect">
                <a:avLst>
                  <a:gd name="adj" fmla="val 4159"/>
                </a:avLst>
              </a:prstGeom>
              <a:solidFill>
                <a:srgbClr val="8BB75D">
                  <a:alpha val="24705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97" name="Google Shape;297;p24"/>
          <p:cNvGrpSpPr/>
          <p:nvPr/>
        </p:nvGrpSpPr>
        <p:grpSpPr>
          <a:xfrm>
            <a:off x="434975" y="3686175"/>
            <a:ext cx="8304212" cy="1200150"/>
            <a:chOff x="434975" y="3952875"/>
            <a:chExt cx="8304213" cy="1200329"/>
          </a:xfrm>
        </p:grpSpPr>
        <p:sp>
          <p:nvSpPr>
            <p:cNvPr id="298" name="Google Shape;298;p24"/>
            <p:cNvSpPr txBox="1"/>
            <p:nvPr/>
          </p:nvSpPr>
          <p:spPr>
            <a:xfrm>
              <a:off x="5859188" y="3952875"/>
              <a:ext cx="2880000" cy="120032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proposizione subordinata di 1°grado dipendente dalla principale e reggente la subordinata di 2°grado</a:t>
              </a:r>
              <a:endParaRPr/>
            </a:p>
          </p:txBody>
        </p:sp>
        <p:grpSp>
          <p:nvGrpSpPr>
            <p:cNvPr id="299" name="Google Shape;299;p24"/>
            <p:cNvGrpSpPr/>
            <p:nvPr/>
          </p:nvGrpSpPr>
          <p:grpSpPr>
            <a:xfrm>
              <a:off x="434975" y="4313292"/>
              <a:ext cx="5226050" cy="479496"/>
              <a:chOff x="434975" y="4277266"/>
              <a:chExt cx="5226050" cy="479496"/>
            </a:xfrm>
          </p:grpSpPr>
          <p:sp>
            <p:nvSpPr>
              <p:cNvPr id="300" name="Google Shape;300;p24"/>
              <p:cNvSpPr/>
              <p:nvPr/>
            </p:nvSpPr>
            <p:spPr>
              <a:xfrm>
                <a:off x="434975" y="4277266"/>
                <a:ext cx="5226050" cy="479496"/>
              </a:xfrm>
              <a:prstGeom prst="roundRect">
                <a:avLst>
                  <a:gd name="adj" fmla="val 16667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68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23232"/>
                  </a:buClr>
                  <a:buSzPts val="2200"/>
                  <a:buFont typeface="Arial"/>
                  <a:buNone/>
                </a:pP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per </a:t>
                </a:r>
                <a:r>
                  <a:rPr lang="en-US" sz="2200" b="1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partecipare </a:t>
                </a: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a un concorso letterario</a:t>
                </a:r>
                <a:endParaRPr/>
              </a:p>
            </p:txBody>
          </p:sp>
          <p:sp>
            <p:nvSpPr>
              <p:cNvPr id="301" name="Google Shape;301;p24"/>
              <p:cNvSpPr/>
              <p:nvPr/>
            </p:nvSpPr>
            <p:spPr>
              <a:xfrm>
                <a:off x="1017588" y="4402697"/>
                <a:ext cx="1535112" cy="288968"/>
              </a:xfrm>
              <a:prstGeom prst="roundRect">
                <a:avLst>
                  <a:gd name="adj" fmla="val 4159"/>
                </a:avLst>
              </a:prstGeom>
              <a:solidFill>
                <a:srgbClr val="8BB75D">
                  <a:alpha val="24705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cxnSp>
        <p:nvCxnSpPr>
          <p:cNvPr id="302" name="Google Shape;302;p24"/>
          <p:cNvCxnSpPr/>
          <p:nvPr/>
        </p:nvCxnSpPr>
        <p:spPr>
          <a:xfrm rot="10800000">
            <a:off x="4491037" y="2159000"/>
            <a:ext cx="63500" cy="0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03" name="Google Shape;303;p24"/>
          <p:cNvCxnSpPr/>
          <p:nvPr/>
        </p:nvCxnSpPr>
        <p:spPr>
          <a:xfrm>
            <a:off x="4189412" y="2159000"/>
            <a:ext cx="1320800" cy="0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04" name="Google Shape;304;p24"/>
          <p:cNvSpPr txBox="1"/>
          <p:nvPr/>
        </p:nvSpPr>
        <p:spPr>
          <a:xfrm>
            <a:off x="231775" y="1260475"/>
            <a:ext cx="4251325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proposizione subordinata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di 1°grado dipendente dalla principale </a:t>
            </a:r>
            <a:endParaRPr/>
          </a:p>
        </p:txBody>
      </p:sp>
      <p:sp>
        <p:nvSpPr>
          <p:cNvPr id="305" name="Google Shape;305;p24"/>
          <p:cNvSpPr txBox="1"/>
          <p:nvPr/>
        </p:nvSpPr>
        <p:spPr>
          <a:xfrm>
            <a:off x="5195887" y="1260475"/>
            <a:ext cx="3133725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proposizione coordinata </a:t>
            </a:r>
            <a:br>
              <a:rPr lang="en-US" sz="18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alla subordinata di 1°grado </a:t>
            </a:r>
            <a:endParaRPr/>
          </a:p>
        </p:txBody>
      </p:sp>
      <p:sp>
        <p:nvSpPr>
          <p:cNvPr id="306" name="Google Shape;306;p24"/>
          <p:cNvSpPr/>
          <p:nvPr/>
        </p:nvSpPr>
        <p:spPr>
          <a:xfrm>
            <a:off x="4491037" y="1927225"/>
            <a:ext cx="377825" cy="465137"/>
          </a:xfrm>
          <a:prstGeom prst="wedgeRoundRectCallout">
            <a:avLst>
              <a:gd name="adj1" fmla="val 19935"/>
              <a:gd name="adj2" fmla="val 4601"/>
              <a:gd name="adj3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68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/>
          </a:p>
        </p:txBody>
      </p:sp>
      <p:grpSp>
        <p:nvGrpSpPr>
          <p:cNvPr id="307" name="Google Shape;307;p24"/>
          <p:cNvGrpSpPr/>
          <p:nvPr/>
        </p:nvGrpSpPr>
        <p:grpSpPr>
          <a:xfrm>
            <a:off x="434975" y="1920875"/>
            <a:ext cx="3960812" cy="477837"/>
            <a:chOff x="434975" y="1811362"/>
            <a:chExt cx="3960808" cy="477933"/>
          </a:xfrm>
        </p:grpSpPr>
        <p:sp>
          <p:nvSpPr>
            <p:cNvPr id="308" name="Google Shape;308;p24"/>
            <p:cNvSpPr/>
            <p:nvPr/>
          </p:nvSpPr>
          <p:spPr>
            <a:xfrm>
              <a:off x="434975" y="1811362"/>
              <a:ext cx="3960808" cy="47793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68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23232"/>
                </a:buClr>
                <a:buSzPts val="2200"/>
                <a:buFont typeface="Arial"/>
                <a:buNone/>
              </a:pPr>
              <a:r>
                <a:rPr lang="en-US" sz="2200" b="0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Dopo </a:t>
              </a:r>
              <a:r>
                <a:rPr lang="en-US" sz="2200" b="1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averci pensato </a:t>
              </a:r>
              <a:r>
                <a:rPr lang="en-US" sz="2200" b="0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a lungo</a:t>
              </a:r>
              <a:endParaRPr/>
            </a:p>
          </p:txBody>
        </p:sp>
        <p:sp>
          <p:nvSpPr>
            <p:cNvPr id="309" name="Google Shape;309;p24"/>
            <p:cNvSpPr/>
            <p:nvPr/>
          </p:nvSpPr>
          <p:spPr>
            <a:xfrm>
              <a:off x="1289049" y="1925685"/>
              <a:ext cx="1974848" cy="287395"/>
            </a:xfrm>
            <a:prstGeom prst="roundRect">
              <a:avLst>
                <a:gd name="adj" fmla="val 4159"/>
              </a:avLst>
            </a:prstGeom>
            <a:solidFill>
              <a:srgbClr val="8BB75D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0" name="Google Shape;310;p24"/>
          <p:cNvGrpSpPr/>
          <p:nvPr/>
        </p:nvGrpSpPr>
        <p:grpSpPr>
          <a:xfrm>
            <a:off x="4964112" y="1920875"/>
            <a:ext cx="3597275" cy="477837"/>
            <a:chOff x="4964481" y="1811362"/>
            <a:chExt cx="3596644" cy="477933"/>
          </a:xfrm>
        </p:grpSpPr>
        <p:sp>
          <p:nvSpPr>
            <p:cNvPr id="311" name="Google Shape;311;p24"/>
            <p:cNvSpPr/>
            <p:nvPr/>
          </p:nvSpPr>
          <p:spPr>
            <a:xfrm>
              <a:off x="4964481" y="1811362"/>
              <a:ext cx="3596644" cy="47793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68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23232"/>
                </a:buClr>
                <a:buSzPts val="2200"/>
                <a:buFont typeface="Arial"/>
                <a:buNone/>
              </a:pPr>
              <a:r>
                <a:rPr lang="en-US" sz="2200" b="1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aver ascoltato </a:t>
              </a:r>
              <a:r>
                <a:rPr lang="en-US" sz="2200" b="0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molti pareri</a:t>
              </a:r>
              <a:endParaRPr/>
            </a:p>
          </p:txBody>
        </p:sp>
        <p:sp>
          <p:nvSpPr>
            <p:cNvPr id="312" name="Google Shape;312;p24"/>
            <p:cNvSpPr/>
            <p:nvPr/>
          </p:nvSpPr>
          <p:spPr>
            <a:xfrm>
              <a:off x="5080348" y="1925685"/>
              <a:ext cx="1891968" cy="287395"/>
            </a:xfrm>
            <a:prstGeom prst="roundRect">
              <a:avLst>
                <a:gd name="adj" fmla="val 4159"/>
              </a:avLst>
            </a:prstGeom>
            <a:solidFill>
              <a:srgbClr val="8BB75D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5"/>
          <p:cNvSpPr txBox="1"/>
          <p:nvPr/>
        </p:nvSpPr>
        <p:spPr>
          <a:xfrm>
            <a:off x="323850" y="287337"/>
            <a:ext cx="8415337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proposizione subordinata</a:t>
            </a:r>
            <a:endParaRPr/>
          </a:p>
        </p:txBody>
      </p:sp>
      <p:cxnSp>
        <p:nvCxnSpPr>
          <p:cNvPr id="318" name="Google Shape;318;p25"/>
          <p:cNvCxnSpPr/>
          <p:nvPr/>
        </p:nvCxnSpPr>
        <p:spPr>
          <a:xfrm>
            <a:off x="434975" y="936625"/>
            <a:ext cx="8304212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19" name="Google Shape;319;p25"/>
          <p:cNvSpPr txBox="1"/>
          <p:nvPr/>
        </p:nvSpPr>
        <p:spPr>
          <a:xfrm>
            <a:off x="434975" y="1260475"/>
            <a:ext cx="8304212" cy="2154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In base alla forma, le subordinate si distinguono in:</a:t>
            </a:r>
            <a:endParaRPr/>
          </a:p>
          <a:p>
            <a:pPr marL="0" marR="0" lvl="0" indent="-1397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B2CA6F"/>
              </a:buClr>
              <a:buSzPts val="2200"/>
              <a:buFont typeface="Arial"/>
              <a:buChar char="•"/>
            </a:pPr>
            <a:r>
              <a:rPr lang="en-US" sz="2200" b="1" i="0" u="none">
                <a:solidFill>
                  <a:srgbClr val="B2CA6F"/>
                </a:solidFill>
                <a:latin typeface="Arial"/>
                <a:ea typeface="Arial"/>
                <a:cs typeface="Arial"/>
                <a:sym typeface="Arial"/>
              </a:rPr>
              <a:t>subordinate esplicite</a:t>
            </a: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: hanno il verbo di </a:t>
            </a:r>
            <a:r>
              <a:rPr lang="en-US" sz="2200" b="1" i="0" u="none">
                <a:solidFill>
                  <a:srgbClr val="B2CA6F"/>
                </a:solidFill>
                <a:latin typeface="Arial"/>
                <a:ea typeface="Arial"/>
                <a:cs typeface="Arial"/>
                <a:sym typeface="Arial"/>
              </a:rPr>
              <a:t>modo finito</a:t>
            </a:r>
            <a:r>
              <a:rPr lang="en-US" sz="2200" b="0" i="0" u="none">
                <a:solidFill>
                  <a:srgbClr val="B2CA6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(indicativo, congiuntivo o condizionale)</a:t>
            </a:r>
            <a:endParaRPr sz="2200" b="0" i="0" u="none">
              <a:solidFill>
                <a:srgbClr val="B2CA6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397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B2CA6F"/>
              </a:buClr>
              <a:buSzPts val="2200"/>
              <a:buFont typeface="Arial"/>
              <a:buChar char="•"/>
            </a:pPr>
            <a:r>
              <a:rPr lang="en-US" sz="2200" b="1" i="0" u="none">
                <a:solidFill>
                  <a:srgbClr val="B2CA6F"/>
                </a:solidFill>
                <a:latin typeface="Arial"/>
                <a:ea typeface="Arial"/>
                <a:cs typeface="Arial"/>
                <a:sym typeface="Arial"/>
              </a:rPr>
              <a:t>subordinate implicite</a:t>
            </a: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: hanno il verbo di </a:t>
            </a:r>
            <a:r>
              <a:rPr lang="en-US" sz="2200" b="1" i="0" u="none">
                <a:solidFill>
                  <a:srgbClr val="B2CA6F"/>
                </a:solidFill>
                <a:latin typeface="Arial"/>
                <a:ea typeface="Arial"/>
                <a:cs typeface="Arial"/>
                <a:sym typeface="Arial"/>
              </a:rPr>
              <a:t>modo indefinito </a:t>
            </a: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(infinito, gerundio o participio)</a:t>
            </a:r>
            <a:endParaRPr/>
          </a:p>
        </p:txBody>
      </p:sp>
      <p:sp>
        <p:nvSpPr>
          <p:cNvPr id="320" name="Google Shape;320;p25"/>
          <p:cNvSpPr txBox="1"/>
          <p:nvPr/>
        </p:nvSpPr>
        <p:spPr>
          <a:xfrm>
            <a:off x="323850" y="6450012"/>
            <a:ext cx="56959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II periodo I </a:t>
            </a:r>
            <a:r>
              <a:rPr lang="en-US" sz="1000" b="0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&gt; La proposizione subordinata</a:t>
            </a:r>
            <a:endParaRPr/>
          </a:p>
        </p:txBody>
      </p:sp>
      <p:cxnSp>
        <p:nvCxnSpPr>
          <p:cNvPr id="321" name="Google Shape;321;p25"/>
          <p:cNvCxnSpPr/>
          <p:nvPr/>
        </p:nvCxnSpPr>
        <p:spPr>
          <a:xfrm>
            <a:off x="434975" y="6450012"/>
            <a:ext cx="68580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miter lim="800000"/>
            <a:headEnd type="none" w="med" len="med"/>
            <a:tailEnd type="none" w="med" len="med"/>
          </a:ln>
        </p:spPr>
      </p:cxnSp>
      <p:grpSp>
        <p:nvGrpSpPr>
          <p:cNvPr id="322" name="Google Shape;322;p25"/>
          <p:cNvGrpSpPr/>
          <p:nvPr/>
        </p:nvGrpSpPr>
        <p:grpSpPr>
          <a:xfrm>
            <a:off x="434975" y="3560762"/>
            <a:ext cx="8304212" cy="2835275"/>
            <a:chOff x="434975" y="3541510"/>
            <a:chExt cx="8304213" cy="2835714"/>
          </a:xfrm>
        </p:grpSpPr>
        <p:cxnSp>
          <p:nvCxnSpPr>
            <p:cNvPr id="323" name="Google Shape;323;p25"/>
            <p:cNvCxnSpPr/>
            <p:nvPr/>
          </p:nvCxnSpPr>
          <p:spPr>
            <a:xfrm>
              <a:off x="3084513" y="4103572"/>
              <a:ext cx="0" cy="1711590"/>
            </a:xfrm>
            <a:prstGeom prst="straightConnector1">
              <a:avLst/>
            </a:prstGeom>
            <a:noFill/>
            <a:ln w="25400" cap="flat" cmpd="sng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324" name="Google Shape;324;p25"/>
            <p:cNvSpPr/>
            <p:nvPr/>
          </p:nvSpPr>
          <p:spPr>
            <a:xfrm>
              <a:off x="434975" y="4009895"/>
              <a:ext cx="1462088" cy="335015"/>
            </a:xfrm>
            <a:prstGeom prst="roundRect">
              <a:avLst>
                <a:gd name="adj" fmla="val 4159"/>
              </a:avLst>
            </a:prstGeom>
            <a:solidFill>
              <a:srgbClr val="262626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5" name="Google Shape;325;p25"/>
            <p:cNvSpPr/>
            <p:nvPr/>
          </p:nvSpPr>
          <p:spPr>
            <a:xfrm>
              <a:off x="434975" y="3625660"/>
              <a:ext cx="5299075" cy="477912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6800" rIns="91425" bIns="45700" anchor="ctr" anchorCtr="0">
              <a:noAutofit/>
            </a:bodyPr>
            <a:lstStyle/>
            <a:p>
              <a:pPr marL="71437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23232"/>
                </a:buClr>
                <a:buSzPts val="2200"/>
                <a:buFont typeface="Arial"/>
                <a:buNone/>
              </a:pPr>
              <a:r>
                <a:rPr lang="en-US" sz="2200" b="1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Convinto </a:t>
              </a:r>
              <a:r>
                <a:rPr lang="en-US" sz="2200" b="0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dai pareri degli amici,</a:t>
              </a:r>
              <a:endParaRPr/>
            </a:p>
          </p:txBody>
        </p:sp>
        <p:sp>
          <p:nvSpPr>
            <p:cNvPr id="326" name="Google Shape;326;p25"/>
            <p:cNvSpPr/>
            <p:nvPr/>
          </p:nvSpPr>
          <p:spPr>
            <a:xfrm>
              <a:off x="619125" y="3735215"/>
              <a:ext cx="1222375" cy="288970"/>
            </a:xfrm>
            <a:prstGeom prst="roundRect">
              <a:avLst>
                <a:gd name="adj" fmla="val 4159"/>
              </a:avLst>
            </a:prstGeom>
            <a:solidFill>
              <a:srgbClr val="8BB75D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7" name="Google Shape;327;p25"/>
            <p:cNvSpPr txBox="1"/>
            <p:nvPr/>
          </p:nvSpPr>
          <p:spPr>
            <a:xfrm>
              <a:off x="5897563" y="3541510"/>
              <a:ext cx="2841625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Proposizione subordinata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IMPLICITA</a:t>
              </a:r>
              <a:endParaRPr/>
            </a:p>
          </p:txBody>
        </p:sp>
        <p:sp>
          <p:nvSpPr>
            <p:cNvPr id="328" name="Google Shape;328;p25"/>
            <p:cNvSpPr/>
            <p:nvPr/>
          </p:nvSpPr>
          <p:spPr>
            <a:xfrm>
              <a:off x="434975" y="4356023"/>
              <a:ext cx="5299075" cy="477912"/>
            </a:xfrm>
            <a:prstGeom prst="wedgeRoundRectCallout">
              <a:avLst>
                <a:gd name="adj1" fmla="val 8133"/>
                <a:gd name="adj2" fmla="val 2"/>
                <a:gd name="adj3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6800" rIns="91425" bIns="45700" anchor="ctr" anchorCtr="0">
              <a:noAutofit/>
            </a:bodyPr>
            <a:lstStyle/>
            <a:p>
              <a:pPr marL="71437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23232"/>
                </a:buClr>
                <a:buSzPts val="2200"/>
                <a:buFont typeface="Arial"/>
                <a:buNone/>
              </a:pPr>
              <a:r>
                <a:rPr lang="en-US" sz="2200" b="0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Pablo </a:t>
              </a:r>
              <a:r>
                <a:rPr lang="en-US" sz="2200" b="1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ha scritto </a:t>
              </a:r>
              <a:r>
                <a:rPr lang="en-US" sz="2200" b="0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un racconto</a:t>
              </a:r>
              <a:endParaRPr/>
            </a:p>
          </p:txBody>
        </p:sp>
        <p:sp>
          <p:nvSpPr>
            <p:cNvPr id="329" name="Google Shape;329;p25"/>
            <p:cNvSpPr/>
            <p:nvPr/>
          </p:nvSpPr>
          <p:spPr>
            <a:xfrm>
              <a:off x="434975" y="5084799"/>
              <a:ext cx="5299075" cy="477911"/>
            </a:xfrm>
            <a:prstGeom prst="wedgeRoundRectCallout">
              <a:avLst>
                <a:gd name="adj1" fmla="val 8133"/>
                <a:gd name="adj2" fmla="val 2"/>
                <a:gd name="adj3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6800" rIns="91425" bIns="45700" anchor="ctr" anchorCtr="0">
              <a:noAutofit/>
            </a:bodyPr>
            <a:lstStyle/>
            <a:p>
              <a:pPr marL="71437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23232"/>
                </a:buClr>
                <a:buSzPts val="2200"/>
                <a:buFont typeface="Arial"/>
                <a:buNone/>
              </a:pPr>
              <a:r>
                <a:rPr lang="en-US" sz="2200" b="0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per </a:t>
              </a:r>
              <a:r>
                <a:rPr lang="en-US" sz="2200" b="1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partecipare</a:t>
              </a:r>
              <a:r>
                <a:rPr lang="en-US" sz="2200" b="0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 a un concorso letterario</a:t>
              </a:r>
              <a:endParaRPr/>
            </a:p>
          </p:txBody>
        </p:sp>
        <p:sp>
          <p:nvSpPr>
            <p:cNvPr id="330" name="Google Shape;330;p25"/>
            <p:cNvSpPr txBox="1"/>
            <p:nvPr/>
          </p:nvSpPr>
          <p:spPr>
            <a:xfrm>
              <a:off x="5897563" y="5003988"/>
              <a:ext cx="2841625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Proposizione subordinata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IMPLICITA</a:t>
              </a:r>
              <a:endParaRPr/>
            </a:p>
          </p:txBody>
        </p:sp>
        <p:sp>
          <p:nvSpPr>
            <p:cNvPr id="331" name="Google Shape;331;p25"/>
            <p:cNvSpPr/>
            <p:nvPr/>
          </p:nvSpPr>
          <p:spPr>
            <a:xfrm>
              <a:off x="1423988" y="4452876"/>
              <a:ext cx="1249362" cy="287381"/>
            </a:xfrm>
            <a:prstGeom prst="roundRect">
              <a:avLst>
                <a:gd name="adj" fmla="val 4159"/>
              </a:avLst>
            </a:prstGeom>
            <a:solidFill>
              <a:srgbClr val="8BB75D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25"/>
            <p:cNvSpPr/>
            <p:nvPr/>
          </p:nvSpPr>
          <p:spPr>
            <a:xfrm>
              <a:off x="1096963" y="5203879"/>
              <a:ext cx="1519237" cy="287382"/>
            </a:xfrm>
            <a:prstGeom prst="roundRect">
              <a:avLst>
                <a:gd name="adj" fmla="val 4159"/>
              </a:avLst>
            </a:prstGeom>
            <a:solidFill>
              <a:srgbClr val="8BB75D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3" name="Google Shape;333;p25"/>
            <p:cNvSpPr/>
            <p:nvPr/>
          </p:nvSpPr>
          <p:spPr>
            <a:xfrm>
              <a:off x="434975" y="5815162"/>
              <a:ext cx="5299075" cy="477911"/>
            </a:xfrm>
            <a:prstGeom prst="wedgeRoundRectCallout">
              <a:avLst>
                <a:gd name="adj1" fmla="val 8133"/>
                <a:gd name="adj2" fmla="val 2"/>
                <a:gd name="adj3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6800" rIns="91425" bIns="45700" anchor="ctr" anchorCtr="0">
              <a:noAutofit/>
            </a:bodyPr>
            <a:lstStyle/>
            <a:p>
              <a:pPr marL="71437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23232"/>
                </a:buClr>
                <a:buSzPts val="2200"/>
                <a:buFont typeface="Arial"/>
                <a:buNone/>
              </a:pPr>
              <a:r>
                <a:rPr lang="en-US" sz="2200" b="0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che </a:t>
              </a:r>
              <a:r>
                <a:rPr lang="en-US" sz="2200" b="1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premia</a:t>
              </a:r>
              <a:r>
                <a:rPr lang="en-US" sz="2200" b="0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 scrittori esordienti.</a:t>
              </a:r>
              <a:endParaRPr/>
            </a:p>
          </p:txBody>
        </p:sp>
        <p:sp>
          <p:nvSpPr>
            <p:cNvPr id="334" name="Google Shape;334;p25"/>
            <p:cNvSpPr txBox="1"/>
            <p:nvPr/>
          </p:nvSpPr>
          <p:spPr>
            <a:xfrm>
              <a:off x="5897563" y="5730893"/>
              <a:ext cx="2841625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Proposizione subordinata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ESPLICITA</a:t>
              </a:r>
              <a:endParaRPr/>
            </a:p>
          </p:txBody>
        </p:sp>
        <p:sp>
          <p:nvSpPr>
            <p:cNvPr id="335" name="Google Shape;335;p25"/>
            <p:cNvSpPr/>
            <p:nvPr/>
          </p:nvSpPr>
          <p:spPr>
            <a:xfrm>
              <a:off x="1143000" y="5950120"/>
              <a:ext cx="939800" cy="287382"/>
            </a:xfrm>
            <a:prstGeom prst="roundRect">
              <a:avLst>
                <a:gd name="adj" fmla="val 4159"/>
              </a:avLst>
            </a:prstGeom>
            <a:solidFill>
              <a:srgbClr val="8BB75D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25"/>
            <p:cNvSpPr txBox="1"/>
            <p:nvPr/>
          </p:nvSpPr>
          <p:spPr>
            <a:xfrm>
              <a:off x="5897562" y="4409803"/>
              <a:ext cx="2841626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Proposizione principale</a:t>
              </a:r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6"/>
          <p:cNvSpPr txBox="1"/>
          <p:nvPr/>
        </p:nvSpPr>
        <p:spPr>
          <a:xfrm>
            <a:off x="323850" y="287337"/>
            <a:ext cx="8415337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proposizione subordinata</a:t>
            </a:r>
            <a:endParaRPr/>
          </a:p>
        </p:txBody>
      </p:sp>
      <p:cxnSp>
        <p:nvCxnSpPr>
          <p:cNvPr id="342" name="Google Shape;342;p26"/>
          <p:cNvCxnSpPr/>
          <p:nvPr/>
        </p:nvCxnSpPr>
        <p:spPr>
          <a:xfrm>
            <a:off x="434975" y="936625"/>
            <a:ext cx="8304212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43" name="Google Shape;343;p26"/>
          <p:cNvSpPr txBox="1"/>
          <p:nvPr/>
        </p:nvSpPr>
        <p:spPr>
          <a:xfrm>
            <a:off x="323850" y="6450012"/>
            <a:ext cx="56959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II periodo I  </a:t>
            </a:r>
            <a:r>
              <a:rPr lang="en-US" sz="1000" b="0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&gt; La proposizione subordinata</a:t>
            </a:r>
            <a:endParaRPr/>
          </a:p>
        </p:txBody>
      </p:sp>
      <p:cxnSp>
        <p:nvCxnSpPr>
          <p:cNvPr id="344" name="Google Shape;344;p26"/>
          <p:cNvCxnSpPr/>
          <p:nvPr/>
        </p:nvCxnSpPr>
        <p:spPr>
          <a:xfrm>
            <a:off x="434975" y="6450012"/>
            <a:ext cx="68580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45" name="Google Shape;345;p26"/>
          <p:cNvSpPr/>
          <p:nvPr/>
        </p:nvSpPr>
        <p:spPr>
          <a:xfrm rot="5400000">
            <a:off x="4086135" y="-628879"/>
            <a:ext cx="578882" cy="3912451"/>
          </a:xfrm>
          <a:prstGeom prst="roundRect">
            <a:avLst>
              <a:gd name="adj" fmla="val 16667"/>
            </a:avLst>
          </a:prstGeom>
          <a:solidFill>
            <a:srgbClr val="8BB7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26"/>
          <p:cNvSpPr txBox="1"/>
          <p:nvPr/>
        </p:nvSpPr>
        <p:spPr>
          <a:xfrm>
            <a:off x="2447599" y="1066168"/>
            <a:ext cx="3855934" cy="522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lang="en-US"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Proposizioni subordinate</a:t>
            </a:r>
            <a:endParaRPr/>
          </a:p>
        </p:txBody>
      </p:sp>
      <p:cxnSp>
        <p:nvCxnSpPr>
          <p:cNvPr id="347" name="Google Shape;347;p26"/>
          <p:cNvCxnSpPr/>
          <p:nvPr/>
        </p:nvCxnSpPr>
        <p:spPr>
          <a:xfrm rot="10800000" flipH="1">
            <a:off x="1728787" y="1616075"/>
            <a:ext cx="2646362" cy="101600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48" name="Google Shape;348;p26"/>
          <p:cNvCxnSpPr/>
          <p:nvPr/>
        </p:nvCxnSpPr>
        <p:spPr>
          <a:xfrm rot="10800000">
            <a:off x="4375150" y="1616075"/>
            <a:ext cx="3070225" cy="101600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49" name="Google Shape;349;p26"/>
          <p:cNvCxnSpPr/>
          <p:nvPr/>
        </p:nvCxnSpPr>
        <p:spPr>
          <a:xfrm rot="10800000">
            <a:off x="4375150" y="1616075"/>
            <a:ext cx="211137" cy="1143000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50" name="Google Shape;350;p26"/>
          <p:cNvSpPr/>
          <p:nvPr/>
        </p:nvSpPr>
        <p:spPr>
          <a:xfrm>
            <a:off x="3290887" y="1717675"/>
            <a:ext cx="2592387" cy="479425"/>
          </a:xfrm>
          <a:prstGeom prst="roundRect">
            <a:avLst>
              <a:gd name="adj" fmla="val 16667"/>
            </a:avLst>
          </a:prstGeom>
          <a:solidFill>
            <a:srgbClr val="B2CA6F"/>
          </a:solidFill>
          <a:ln>
            <a:noFill/>
          </a:ln>
        </p:spPr>
        <p:txBody>
          <a:bodyPr spcFirstLastPara="1" wrap="square" lIns="91425" tIns="46800" rIns="91425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200"/>
              <a:buFont typeface="Arial"/>
              <a:buNone/>
            </a:pPr>
            <a:r>
              <a:rPr lang="en-US" sz="2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RELATIVE</a:t>
            </a:r>
            <a:endParaRPr/>
          </a:p>
        </p:txBody>
      </p:sp>
      <p:sp>
        <p:nvSpPr>
          <p:cNvPr id="351" name="Google Shape;351;p26"/>
          <p:cNvSpPr/>
          <p:nvPr/>
        </p:nvSpPr>
        <p:spPr>
          <a:xfrm>
            <a:off x="3291081" y="2298489"/>
            <a:ext cx="2592000" cy="360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6800" rIns="91425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proprie</a:t>
            </a:r>
            <a:endParaRPr/>
          </a:p>
        </p:txBody>
      </p:sp>
      <p:sp>
        <p:nvSpPr>
          <p:cNvPr id="352" name="Google Shape;352;p26"/>
          <p:cNvSpPr/>
          <p:nvPr/>
        </p:nvSpPr>
        <p:spPr>
          <a:xfrm>
            <a:off x="3291081" y="2759770"/>
            <a:ext cx="2592000" cy="360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6800" rIns="91425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improprie</a:t>
            </a:r>
            <a:endParaRPr/>
          </a:p>
        </p:txBody>
      </p:sp>
      <p:cxnSp>
        <p:nvCxnSpPr>
          <p:cNvPr id="353" name="Google Shape;353;p26"/>
          <p:cNvCxnSpPr/>
          <p:nvPr/>
        </p:nvCxnSpPr>
        <p:spPr>
          <a:xfrm rot="10800000">
            <a:off x="7445375" y="2197100"/>
            <a:ext cx="0" cy="3790950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54" name="Google Shape;354;p26"/>
          <p:cNvSpPr/>
          <p:nvPr/>
        </p:nvSpPr>
        <p:spPr>
          <a:xfrm>
            <a:off x="6149975" y="1717675"/>
            <a:ext cx="2592387" cy="479425"/>
          </a:xfrm>
          <a:prstGeom prst="roundRect">
            <a:avLst>
              <a:gd name="adj" fmla="val 16667"/>
            </a:avLst>
          </a:prstGeom>
          <a:solidFill>
            <a:srgbClr val="B2CA6F"/>
          </a:solidFill>
          <a:ln>
            <a:noFill/>
          </a:ln>
        </p:spPr>
        <p:txBody>
          <a:bodyPr spcFirstLastPara="1" wrap="square" lIns="91425" tIns="46800" rIns="91425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200"/>
              <a:buFont typeface="Arial"/>
              <a:buNone/>
            </a:pPr>
            <a:r>
              <a:rPr lang="en-US" sz="2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CIRCOSTANZIALI</a:t>
            </a:r>
            <a:endParaRPr/>
          </a:p>
        </p:txBody>
      </p:sp>
      <p:sp>
        <p:nvSpPr>
          <p:cNvPr id="355" name="Google Shape;355;p26"/>
          <p:cNvSpPr/>
          <p:nvPr/>
        </p:nvSpPr>
        <p:spPr>
          <a:xfrm>
            <a:off x="6149780" y="3221051"/>
            <a:ext cx="2589408" cy="360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6800" rIns="91425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consecutiva</a:t>
            </a:r>
            <a:endParaRPr/>
          </a:p>
        </p:txBody>
      </p:sp>
      <p:sp>
        <p:nvSpPr>
          <p:cNvPr id="356" name="Google Shape;356;p26"/>
          <p:cNvSpPr/>
          <p:nvPr/>
        </p:nvSpPr>
        <p:spPr>
          <a:xfrm>
            <a:off x="6149780" y="3682332"/>
            <a:ext cx="2589408" cy="360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6800" rIns="91425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temporale</a:t>
            </a:r>
            <a:endParaRPr/>
          </a:p>
        </p:txBody>
      </p:sp>
      <p:sp>
        <p:nvSpPr>
          <p:cNvPr id="357" name="Google Shape;357;p26"/>
          <p:cNvSpPr/>
          <p:nvPr/>
        </p:nvSpPr>
        <p:spPr>
          <a:xfrm>
            <a:off x="6149780" y="4143613"/>
            <a:ext cx="2589408" cy="360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6800" rIns="91425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locativa</a:t>
            </a:r>
            <a:endParaRPr/>
          </a:p>
        </p:txBody>
      </p:sp>
      <p:sp>
        <p:nvSpPr>
          <p:cNvPr id="358" name="Google Shape;358;p26"/>
          <p:cNvSpPr/>
          <p:nvPr/>
        </p:nvSpPr>
        <p:spPr>
          <a:xfrm>
            <a:off x="6149780" y="4604894"/>
            <a:ext cx="2589408" cy="360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6800" rIns="91425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modale</a:t>
            </a:r>
            <a:endParaRPr/>
          </a:p>
        </p:txBody>
      </p:sp>
      <p:sp>
        <p:nvSpPr>
          <p:cNvPr id="359" name="Google Shape;359;p26"/>
          <p:cNvSpPr/>
          <p:nvPr/>
        </p:nvSpPr>
        <p:spPr>
          <a:xfrm>
            <a:off x="6149780" y="5066175"/>
            <a:ext cx="2589408" cy="360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6800" rIns="91425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strumentale</a:t>
            </a:r>
            <a:endParaRPr/>
          </a:p>
        </p:txBody>
      </p:sp>
      <p:sp>
        <p:nvSpPr>
          <p:cNvPr id="360" name="Google Shape;360;p26"/>
          <p:cNvSpPr/>
          <p:nvPr/>
        </p:nvSpPr>
        <p:spPr>
          <a:xfrm>
            <a:off x="6149780" y="5527456"/>
            <a:ext cx="2589408" cy="360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6800" rIns="91425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concessiva</a:t>
            </a:r>
            <a:endParaRPr/>
          </a:p>
        </p:txBody>
      </p:sp>
      <p:sp>
        <p:nvSpPr>
          <p:cNvPr id="361" name="Google Shape;361;p26"/>
          <p:cNvSpPr/>
          <p:nvPr/>
        </p:nvSpPr>
        <p:spPr>
          <a:xfrm>
            <a:off x="6149780" y="5988737"/>
            <a:ext cx="2589408" cy="360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6800" rIns="91425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condizionale</a:t>
            </a:r>
            <a:endParaRPr/>
          </a:p>
        </p:txBody>
      </p:sp>
      <p:sp>
        <p:nvSpPr>
          <p:cNvPr id="362" name="Google Shape;362;p26"/>
          <p:cNvSpPr/>
          <p:nvPr/>
        </p:nvSpPr>
        <p:spPr>
          <a:xfrm>
            <a:off x="6149780" y="2298489"/>
            <a:ext cx="2589408" cy="360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6800" rIns="91425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finale</a:t>
            </a:r>
            <a:endParaRPr/>
          </a:p>
        </p:txBody>
      </p:sp>
      <p:sp>
        <p:nvSpPr>
          <p:cNvPr id="363" name="Google Shape;363;p26"/>
          <p:cNvSpPr/>
          <p:nvPr/>
        </p:nvSpPr>
        <p:spPr>
          <a:xfrm>
            <a:off x="6149780" y="2759770"/>
            <a:ext cx="2589408" cy="360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6800" rIns="91425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causale</a:t>
            </a:r>
            <a:endParaRPr/>
          </a:p>
        </p:txBody>
      </p:sp>
      <p:cxnSp>
        <p:nvCxnSpPr>
          <p:cNvPr id="364" name="Google Shape;364;p26"/>
          <p:cNvCxnSpPr/>
          <p:nvPr/>
        </p:nvCxnSpPr>
        <p:spPr>
          <a:xfrm rot="10800000">
            <a:off x="1728787" y="2197100"/>
            <a:ext cx="0" cy="1485900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65" name="Google Shape;365;p26"/>
          <p:cNvSpPr/>
          <p:nvPr/>
        </p:nvSpPr>
        <p:spPr>
          <a:xfrm>
            <a:off x="433387" y="1717675"/>
            <a:ext cx="2592387" cy="479425"/>
          </a:xfrm>
          <a:prstGeom prst="roundRect">
            <a:avLst>
              <a:gd name="adj" fmla="val 16667"/>
            </a:avLst>
          </a:prstGeom>
          <a:solidFill>
            <a:srgbClr val="B2CA6F"/>
          </a:solidFill>
          <a:ln>
            <a:noFill/>
          </a:ln>
        </p:spPr>
        <p:txBody>
          <a:bodyPr spcFirstLastPara="1" wrap="square" lIns="91425" tIns="46800" rIns="91425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200"/>
              <a:buFont typeface="Arial"/>
              <a:buNone/>
            </a:pPr>
            <a:r>
              <a:rPr lang="en-US" sz="2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COMPLETIVE</a:t>
            </a:r>
            <a:endParaRPr/>
          </a:p>
        </p:txBody>
      </p:sp>
      <p:sp>
        <p:nvSpPr>
          <p:cNvPr id="366" name="Google Shape;366;p26"/>
          <p:cNvSpPr/>
          <p:nvPr/>
        </p:nvSpPr>
        <p:spPr>
          <a:xfrm>
            <a:off x="434975" y="2759770"/>
            <a:ext cx="2590432" cy="360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6800" rIns="91425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dichiarativa</a:t>
            </a:r>
            <a:endParaRPr/>
          </a:p>
        </p:txBody>
      </p:sp>
      <p:sp>
        <p:nvSpPr>
          <p:cNvPr id="367" name="Google Shape;367;p26"/>
          <p:cNvSpPr/>
          <p:nvPr/>
        </p:nvSpPr>
        <p:spPr>
          <a:xfrm>
            <a:off x="434975" y="3221051"/>
            <a:ext cx="2590432" cy="360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6800" rIns="91425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oggettiva</a:t>
            </a:r>
            <a:endParaRPr/>
          </a:p>
        </p:txBody>
      </p:sp>
      <p:sp>
        <p:nvSpPr>
          <p:cNvPr id="368" name="Google Shape;368;p26"/>
          <p:cNvSpPr/>
          <p:nvPr/>
        </p:nvSpPr>
        <p:spPr>
          <a:xfrm>
            <a:off x="434975" y="2298489"/>
            <a:ext cx="2590432" cy="360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6800" rIns="91425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soggettiva</a:t>
            </a:r>
            <a:endParaRPr/>
          </a:p>
        </p:txBody>
      </p:sp>
      <p:sp>
        <p:nvSpPr>
          <p:cNvPr id="369" name="Google Shape;369;p26"/>
          <p:cNvSpPr/>
          <p:nvPr/>
        </p:nvSpPr>
        <p:spPr>
          <a:xfrm>
            <a:off x="434975" y="3682332"/>
            <a:ext cx="2590432" cy="648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6800" rIns="91425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interrogativa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indiretta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/>
        </p:nvSpPr>
        <p:spPr>
          <a:xfrm>
            <a:off x="323850" y="4230687"/>
            <a:ext cx="8415337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Coordinazione e subordinazione</a:t>
            </a:r>
            <a:endParaRPr/>
          </a:p>
        </p:txBody>
      </p:sp>
      <p:cxnSp>
        <p:nvCxnSpPr>
          <p:cNvPr id="94" name="Google Shape;94;p14"/>
          <p:cNvCxnSpPr/>
          <p:nvPr/>
        </p:nvCxnSpPr>
        <p:spPr>
          <a:xfrm>
            <a:off x="434975" y="4879975"/>
            <a:ext cx="8304212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95" name="Google Shape;95;p14"/>
          <p:cNvSpPr txBox="1"/>
          <p:nvPr/>
        </p:nvSpPr>
        <p:spPr>
          <a:xfrm>
            <a:off x="4070350" y="5019675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/>
        </p:nvSpPr>
        <p:spPr>
          <a:xfrm>
            <a:off x="323850" y="287337"/>
            <a:ext cx="4679950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Che cos’è un periodo</a:t>
            </a:r>
            <a:endParaRPr/>
          </a:p>
        </p:txBody>
      </p:sp>
      <p:cxnSp>
        <p:nvCxnSpPr>
          <p:cNvPr id="101" name="Google Shape;101;p15"/>
          <p:cNvCxnSpPr/>
          <p:nvPr/>
        </p:nvCxnSpPr>
        <p:spPr>
          <a:xfrm>
            <a:off x="434975" y="936625"/>
            <a:ext cx="8304212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02" name="Google Shape;102;p15"/>
          <p:cNvSpPr txBox="1"/>
          <p:nvPr/>
        </p:nvSpPr>
        <p:spPr>
          <a:xfrm>
            <a:off x="323850" y="6450012"/>
            <a:ext cx="56959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Il periodo I </a:t>
            </a:r>
            <a:r>
              <a:rPr lang="en-US" sz="1000" b="0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&gt; Che cos’è un periodo</a:t>
            </a:r>
            <a:endParaRPr/>
          </a:p>
        </p:txBody>
      </p:sp>
      <p:cxnSp>
        <p:nvCxnSpPr>
          <p:cNvPr id="103" name="Google Shape;103;p15"/>
          <p:cNvCxnSpPr/>
          <p:nvPr/>
        </p:nvCxnSpPr>
        <p:spPr>
          <a:xfrm>
            <a:off x="434975" y="6450012"/>
            <a:ext cx="68580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04" name="Google Shape;104;p15"/>
          <p:cNvSpPr txBox="1"/>
          <p:nvPr/>
        </p:nvSpPr>
        <p:spPr>
          <a:xfrm>
            <a:off x="434975" y="1260475"/>
            <a:ext cx="8304212" cy="1014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Il periodo o frase complessa è</a:t>
            </a:r>
            <a:r>
              <a:rPr lang="en-US" sz="2200" b="1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i="0" u="none">
                <a:solidFill>
                  <a:srgbClr val="B2CA6F"/>
                </a:solidFill>
                <a:latin typeface="Arial"/>
                <a:ea typeface="Arial"/>
                <a:cs typeface="Arial"/>
                <a:sym typeface="Arial"/>
              </a:rPr>
              <a:t>un testo di senso compiuto formato da due o più proposizioni </a:t>
            </a: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collegate tra loro e ognuna contenente un predicato (verbale o nominale).</a:t>
            </a:r>
            <a:endParaRPr/>
          </a:p>
        </p:txBody>
      </p:sp>
      <p:grpSp>
        <p:nvGrpSpPr>
          <p:cNvPr id="105" name="Google Shape;105;p15"/>
          <p:cNvGrpSpPr/>
          <p:nvPr/>
        </p:nvGrpSpPr>
        <p:grpSpPr>
          <a:xfrm>
            <a:off x="434975" y="3255962"/>
            <a:ext cx="8339137" cy="2214562"/>
            <a:chOff x="434974" y="3273621"/>
            <a:chExt cx="8338935" cy="2215128"/>
          </a:xfrm>
        </p:grpSpPr>
        <p:cxnSp>
          <p:nvCxnSpPr>
            <p:cNvPr id="106" name="Google Shape;106;p15"/>
            <p:cNvCxnSpPr/>
            <p:nvPr/>
          </p:nvCxnSpPr>
          <p:spPr>
            <a:xfrm>
              <a:off x="4911615" y="3910347"/>
              <a:ext cx="255582" cy="0"/>
            </a:xfrm>
            <a:prstGeom prst="straightConnector1">
              <a:avLst/>
            </a:prstGeom>
            <a:noFill/>
            <a:ln w="25400" cap="flat" cmpd="sng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07" name="Google Shape;107;p15"/>
            <p:cNvCxnSpPr/>
            <p:nvPr/>
          </p:nvCxnSpPr>
          <p:spPr>
            <a:xfrm>
              <a:off x="2601859" y="4656636"/>
              <a:ext cx="0" cy="244529"/>
            </a:xfrm>
            <a:prstGeom prst="straightConnector1">
              <a:avLst/>
            </a:prstGeom>
            <a:noFill/>
            <a:ln w="25400" cap="flat" cmpd="sng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108" name="Google Shape;108;p15"/>
            <p:cNvSpPr txBox="1"/>
            <p:nvPr/>
          </p:nvSpPr>
          <p:spPr>
            <a:xfrm>
              <a:off x="1350284" y="3273621"/>
              <a:ext cx="2646814" cy="3705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68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proposizione </a:t>
              </a:r>
              <a:r>
                <a:rPr lang="en-US" sz="1800" b="1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principale</a:t>
              </a:r>
              <a:endParaRPr/>
            </a:p>
          </p:txBody>
        </p:sp>
        <p:sp>
          <p:nvSpPr>
            <p:cNvPr id="109" name="Google Shape;109;p15"/>
            <p:cNvSpPr txBox="1"/>
            <p:nvPr/>
          </p:nvSpPr>
          <p:spPr>
            <a:xfrm>
              <a:off x="1645437" y="5118246"/>
              <a:ext cx="2877641" cy="3705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68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proposizione </a:t>
              </a:r>
              <a:r>
                <a:rPr lang="en-US" sz="1800" b="1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subordinata</a:t>
              </a:r>
              <a:endParaRPr/>
            </a:p>
          </p:txBody>
        </p:sp>
        <p:grpSp>
          <p:nvGrpSpPr>
            <p:cNvPr id="110" name="Google Shape;110;p15"/>
            <p:cNvGrpSpPr/>
            <p:nvPr/>
          </p:nvGrpSpPr>
          <p:grpSpPr>
            <a:xfrm>
              <a:off x="434974" y="3670583"/>
              <a:ext cx="4475054" cy="477942"/>
              <a:chOff x="434974" y="3670583"/>
              <a:chExt cx="4475054" cy="477942"/>
            </a:xfrm>
          </p:grpSpPr>
          <p:sp>
            <p:nvSpPr>
              <p:cNvPr id="111" name="Google Shape;111;p15"/>
              <p:cNvSpPr/>
              <p:nvPr/>
            </p:nvSpPr>
            <p:spPr>
              <a:xfrm>
                <a:off x="434974" y="3670583"/>
                <a:ext cx="4475054" cy="477942"/>
              </a:xfrm>
              <a:prstGeom prst="wedgeRoundRectCallout">
                <a:avLst>
                  <a:gd name="adj1" fmla="val 697"/>
                  <a:gd name="adj2" fmla="val 11105"/>
                  <a:gd name="adj3" fmla="val 0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6800" rIns="91425" bIns="45700" anchor="ctr" anchorCtr="0">
                <a:noAutofit/>
              </a:bodyPr>
              <a:lstStyle/>
              <a:p>
                <a:pPr marL="71437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23232"/>
                  </a:buClr>
                  <a:buSzPts val="2200"/>
                  <a:buFont typeface="Arial"/>
                  <a:buNone/>
                </a:pP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Pablo </a:t>
                </a:r>
                <a:r>
                  <a:rPr lang="en-US" sz="2200" b="1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sta scrivendo </a:t>
                </a: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un racconto</a:t>
                </a:r>
                <a:endParaRPr/>
              </a:p>
            </p:txBody>
          </p:sp>
          <p:sp>
            <p:nvSpPr>
              <p:cNvPr id="112" name="Google Shape;112;p15"/>
              <p:cNvSpPr/>
              <p:nvPr/>
            </p:nvSpPr>
            <p:spPr>
              <a:xfrm>
                <a:off x="1438250" y="3765854"/>
                <a:ext cx="1803356" cy="287400"/>
              </a:xfrm>
              <a:prstGeom prst="roundRect">
                <a:avLst>
                  <a:gd name="adj" fmla="val 4159"/>
                </a:avLst>
              </a:prstGeom>
              <a:solidFill>
                <a:srgbClr val="8BB75D">
                  <a:alpha val="24705"/>
                </a:srgbClr>
              </a:solidFill>
              <a:ln>
                <a:noFill/>
              </a:ln>
            </p:spPr>
            <p:txBody>
              <a:bodyPr spcFirstLastPara="1" wrap="square" lIns="91425" tIns="468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3" name="Google Shape;113;p15"/>
            <p:cNvGrpSpPr/>
            <p:nvPr/>
          </p:nvGrpSpPr>
          <p:grpSpPr>
            <a:xfrm>
              <a:off x="434974" y="4629643"/>
              <a:ext cx="5298946" cy="477942"/>
              <a:chOff x="625475" y="4832152"/>
              <a:chExt cx="5298946" cy="477942"/>
            </a:xfrm>
          </p:grpSpPr>
          <p:sp>
            <p:nvSpPr>
              <p:cNvPr id="114" name="Google Shape;114;p15"/>
              <p:cNvSpPr/>
              <p:nvPr/>
            </p:nvSpPr>
            <p:spPr>
              <a:xfrm>
                <a:off x="625475" y="4832152"/>
                <a:ext cx="5298946" cy="477942"/>
              </a:xfrm>
              <a:prstGeom prst="wedgeRoundRectCallout">
                <a:avLst>
                  <a:gd name="adj1" fmla="val 8133"/>
                  <a:gd name="adj2" fmla="val 2"/>
                  <a:gd name="adj3" fmla="val 0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6800" rIns="91425" bIns="45700" anchor="ctr" anchorCtr="0">
                <a:noAutofit/>
              </a:bodyPr>
              <a:lstStyle/>
              <a:p>
                <a:pPr marL="71437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23232"/>
                  </a:buClr>
                  <a:buSzPts val="2200"/>
                  <a:buFont typeface="Arial"/>
                  <a:buNone/>
                </a:pP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per </a:t>
                </a:r>
                <a:r>
                  <a:rPr lang="en-US" sz="2200" b="1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partecipare </a:t>
                </a: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a un concorso letterario</a:t>
                </a:r>
                <a:endParaRPr/>
              </a:p>
            </p:txBody>
          </p:sp>
          <p:sp>
            <p:nvSpPr>
              <p:cNvPr id="115" name="Google Shape;115;p15"/>
              <p:cNvSpPr/>
              <p:nvPr/>
            </p:nvSpPr>
            <p:spPr>
              <a:xfrm>
                <a:off x="1293797" y="4951240"/>
                <a:ext cx="1523963" cy="287401"/>
              </a:xfrm>
              <a:prstGeom prst="roundRect">
                <a:avLst>
                  <a:gd name="adj" fmla="val 4159"/>
                </a:avLst>
              </a:prstGeom>
              <a:solidFill>
                <a:srgbClr val="4BACC6">
                  <a:alpha val="24705"/>
                </a:srgbClr>
              </a:solidFill>
              <a:ln>
                <a:noFill/>
              </a:ln>
            </p:spPr>
            <p:txBody>
              <a:bodyPr spcFirstLastPara="1" wrap="square" lIns="91425" tIns="468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6" name="Google Shape;116;p15"/>
            <p:cNvSpPr txBox="1"/>
            <p:nvPr/>
          </p:nvSpPr>
          <p:spPr>
            <a:xfrm>
              <a:off x="5602280" y="3273621"/>
              <a:ext cx="2736580" cy="3705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68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proposizione </a:t>
              </a:r>
              <a:r>
                <a:rPr lang="en-US" sz="1800" b="1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coordinata</a:t>
              </a:r>
              <a:endParaRPr/>
            </a:p>
          </p:txBody>
        </p:sp>
        <p:grpSp>
          <p:nvGrpSpPr>
            <p:cNvPr id="117" name="Google Shape;117;p15"/>
            <p:cNvGrpSpPr/>
            <p:nvPr/>
          </p:nvGrpSpPr>
          <p:grpSpPr>
            <a:xfrm>
              <a:off x="5167197" y="3670583"/>
              <a:ext cx="3606712" cy="477942"/>
              <a:chOff x="5167197" y="3670583"/>
              <a:chExt cx="3606712" cy="477942"/>
            </a:xfrm>
          </p:grpSpPr>
          <p:sp>
            <p:nvSpPr>
              <p:cNvPr id="118" name="Google Shape;118;p15"/>
              <p:cNvSpPr/>
              <p:nvPr/>
            </p:nvSpPr>
            <p:spPr>
              <a:xfrm>
                <a:off x="5167197" y="3670583"/>
                <a:ext cx="3606712" cy="477942"/>
              </a:xfrm>
              <a:prstGeom prst="wedgeRoundRectCallout">
                <a:avLst>
                  <a:gd name="adj1" fmla="val 21599"/>
                  <a:gd name="adj2" fmla="val 4932"/>
                  <a:gd name="adj3" fmla="val 0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6800" rIns="91425" bIns="45700" anchor="ctr" anchorCtr="0">
                <a:noAutofit/>
              </a:bodyPr>
              <a:lstStyle/>
              <a:p>
                <a:pPr marL="71437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23232"/>
                  </a:buClr>
                  <a:buSzPts val="2200"/>
                  <a:buFont typeface="Arial"/>
                  <a:buNone/>
                </a:pP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e lo </a:t>
                </a:r>
                <a:r>
                  <a:rPr lang="en-US" sz="2200" b="1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sta</a:t>
                </a: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 anche </a:t>
                </a:r>
                <a:r>
                  <a:rPr lang="en-US" sz="2200" b="1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illustrando</a:t>
                </a:r>
                <a:endParaRPr/>
              </a:p>
            </p:txBody>
          </p:sp>
          <p:sp>
            <p:nvSpPr>
              <p:cNvPr id="119" name="Google Shape;119;p15"/>
              <p:cNvSpPr/>
              <p:nvPr/>
            </p:nvSpPr>
            <p:spPr>
              <a:xfrm>
                <a:off x="5891079" y="3765854"/>
                <a:ext cx="380991" cy="287400"/>
              </a:xfrm>
              <a:prstGeom prst="roundRect">
                <a:avLst>
                  <a:gd name="adj" fmla="val 4159"/>
                </a:avLst>
              </a:prstGeom>
              <a:solidFill>
                <a:srgbClr val="F79646">
                  <a:alpha val="24705"/>
                </a:srgbClr>
              </a:solidFill>
              <a:ln>
                <a:noFill/>
              </a:ln>
            </p:spPr>
            <p:txBody>
              <a:bodyPr spcFirstLastPara="1" wrap="square" lIns="91425" tIns="468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" name="Google Shape;120;p15"/>
              <p:cNvSpPr/>
              <p:nvPr/>
            </p:nvSpPr>
            <p:spPr>
              <a:xfrm>
                <a:off x="7134061" y="3765854"/>
                <a:ext cx="1492214" cy="287400"/>
              </a:xfrm>
              <a:prstGeom prst="roundRect">
                <a:avLst>
                  <a:gd name="adj" fmla="val 4159"/>
                </a:avLst>
              </a:prstGeom>
              <a:solidFill>
                <a:srgbClr val="F79646">
                  <a:alpha val="24705"/>
                </a:srgbClr>
              </a:solidFill>
              <a:ln>
                <a:noFill/>
              </a:ln>
            </p:spPr>
            <p:txBody>
              <a:bodyPr spcFirstLastPara="1" wrap="square" lIns="91425" tIns="468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 txBox="1"/>
          <p:nvPr/>
        </p:nvSpPr>
        <p:spPr>
          <a:xfrm>
            <a:off x="323850" y="287337"/>
            <a:ext cx="4679950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Che cos’è un periodo</a:t>
            </a:r>
            <a:endParaRPr/>
          </a:p>
        </p:txBody>
      </p:sp>
      <p:cxnSp>
        <p:nvCxnSpPr>
          <p:cNvPr id="126" name="Google Shape;126;p16"/>
          <p:cNvCxnSpPr/>
          <p:nvPr/>
        </p:nvCxnSpPr>
        <p:spPr>
          <a:xfrm>
            <a:off x="434975" y="936625"/>
            <a:ext cx="8304212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27" name="Google Shape;127;p16"/>
          <p:cNvSpPr txBox="1"/>
          <p:nvPr/>
        </p:nvSpPr>
        <p:spPr>
          <a:xfrm>
            <a:off x="323850" y="6450012"/>
            <a:ext cx="56959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Il periodo I </a:t>
            </a:r>
            <a:r>
              <a:rPr lang="en-US" sz="1000" b="0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&gt; Che cos’è un periodo</a:t>
            </a:r>
            <a:endParaRPr/>
          </a:p>
        </p:txBody>
      </p:sp>
      <p:cxnSp>
        <p:nvCxnSpPr>
          <p:cNvPr id="128" name="Google Shape;128;p16"/>
          <p:cNvCxnSpPr/>
          <p:nvPr/>
        </p:nvCxnSpPr>
        <p:spPr>
          <a:xfrm>
            <a:off x="434975" y="6450012"/>
            <a:ext cx="68580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29" name="Google Shape;129;p16"/>
          <p:cNvSpPr txBox="1"/>
          <p:nvPr/>
        </p:nvSpPr>
        <p:spPr>
          <a:xfrm>
            <a:off x="434975" y="1260475"/>
            <a:ext cx="8304212" cy="67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Ogni periodo è composto da una </a:t>
            </a:r>
            <a:r>
              <a:rPr lang="en-US" sz="2200" b="1" i="0" u="none">
                <a:solidFill>
                  <a:srgbClr val="B2CA6F"/>
                </a:solidFill>
                <a:latin typeface="Arial"/>
                <a:ea typeface="Arial"/>
                <a:cs typeface="Arial"/>
                <a:sym typeface="Arial"/>
              </a:rPr>
              <a:t>proposizione principale </a:t>
            </a: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che regge le altre proposizioni.</a:t>
            </a:r>
            <a:endParaRPr/>
          </a:p>
        </p:txBody>
      </p:sp>
      <p:sp>
        <p:nvSpPr>
          <p:cNvPr id="130" name="Google Shape;130;p16"/>
          <p:cNvSpPr txBox="1"/>
          <p:nvPr/>
        </p:nvSpPr>
        <p:spPr>
          <a:xfrm>
            <a:off x="434975" y="2373312"/>
            <a:ext cx="8304212" cy="18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Il collegamento tra la proposizione principale e le altre frasi del periodo può avvenire in due modi:</a:t>
            </a:r>
            <a:endParaRPr/>
          </a:p>
          <a:p>
            <a:pPr marL="0" marR="0" lvl="0" indent="-13970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D9D9D9"/>
              </a:buClr>
              <a:buSzPts val="2200"/>
              <a:buFont typeface="Arial"/>
              <a:buChar char="•"/>
            </a:pP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per coordinazione o paratassi → </a:t>
            </a:r>
            <a:r>
              <a:rPr lang="en-US" sz="2200" b="1" i="0" u="none">
                <a:solidFill>
                  <a:srgbClr val="B2CA6F"/>
                </a:solidFill>
                <a:latin typeface="Arial"/>
                <a:ea typeface="Arial"/>
                <a:cs typeface="Arial"/>
                <a:sym typeface="Arial"/>
              </a:rPr>
              <a:t>proposizioni coordinate</a:t>
            </a:r>
            <a:endParaRPr/>
          </a:p>
          <a:p>
            <a:pPr marL="0" marR="0" lvl="0" indent="-1397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D9D9D9"/>
              </a:buClr>
              <a:buSzPts val="2200"/>
              <a:buFont typeface="Arial"/>
              <a:buChar char="•"/>
            </a:pP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per subordinazione o ipotassi → </a:t>
            </a:r>
            <a:r>
              <a:rPr lang="en-US" sz="2200" b="1" i="0" u="none">
                <a:solidFill>
                  <a:srgbClr val="B2CA6F"/>
                </a:solidFill>
                <a:latin typeface="Arial"/>
                <a:ea typeface="Arial"/>
                <a:cs typeface="Arial"/>
                <a:sym typeface="Arial"/>
              </a:rPr>
              <a:t>proposizioni subordinate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7"/>
          <p:cNvSpPr txBox="1"/>
          <p:nvPr/>
        </p:nvSpPr>
        <p:spPr>
          <a:xfrm>
            <a:off x="323850" y="287337"/>
            <a:ext cx="8415337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proposizione principale</a:t>
            </a:r>
            <a:endParaRPr/>
          </a:p>
        </p:txBody>
      </p:sp>
      <p:cxnSp>
        <p:nvCxnSpPr>
          <p:cNvPr id="136" name="Google Shape;136;p17"/>
          <p:cNvCxnSpPr/>
          <p:nvPr/>
        </p:nvCxnSpPr>
        <p:spPr>
          <a:xfrm>
            <a:off x="434975" y="936625"/>
            <a:ext cx="8304212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37" name="Google Shape;137;p17"/>
          <p:cNvSpPr txBox="1"/>
          <p:nvPr/>
        </p:nvSpPr>
        <p:spPr>
          <a:xfrm>
            <a:off x="323850" y="6450012"/>
            <a:ext cx="56959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Il periodo I </a:t>
            </a:r>
            <a:r>
              <a:rPr lang="en-US" sz="1000" b="0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&gt; La proposizione principale</a:t>
            </a:r>
            <a:endParaRPr/>
          </a:p>
        </p:txBody>
      </p:sp>
      <p:cxnSp>
        <p:nvCxnSpPr>
          <p:cNvPr id="138" name="Google Shape;138;p17"/>
          <p:cNvCxnSpPr/>
          <p:nvPr/>
        </p:nvCxnSpPr>
        <p:spPr>
          <a:xfrm>
            <a:off x="434975" y="6450012"/>
            <a:ext cx="68580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39" name="Google Shape;139;p17"/>
          <p:cNvSpPr txBox="1"/>
          <p:nvPr/>
        </p:nvSpPr>
        <p:spPr>
          <a:xfrm>
            <a:off x="434975" y="1260475"/>
            <a:ext cx="8304212" cy="1662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Ogni periodo si sviluppa intorno alla </a:t>
            </a:r>
            <a:r>
              <a:rPr lang="en-US" sz="2200" b="1" i="0" u="none">
                <a:solidFill>
                  <a:srgbClr val="B2CA6F"/>
                </a:solidFill>
                <a:latin typeface="Arial"/>
                <a:ea typeface="Arial"/>
                <a:cs typeface="Arial"/>
                <a:sym typeface="Arial"/>
              </a:rPr>
              <a:t>proposizione principale </a:t>
            </a: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che possiede le medesime caratteristiche di una frase semplice: </a:t>
            </a:r>
            <a:endParaRPr/>
          </a:p>
          <a:p>
            <a:pPr marL="0" marR="0" lvl="0" indent="-1397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D9D9D9"/>
              </a:buClr>
              <a:buSzPts val="2200"/>
              <a:buFont typeface="Arial"/>
              <a:buChar char="•"/>
            </a:pP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è indipendente da altre proposizioni</a:t>
            </a:r>
            <a:endParaRPr/>
          </a:p>
          <a:p>
            <a:pPr marL="0" marR="0" lvl="0" indent="-1397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D9D9D9"/>
              </a:buClr>
              <a:buSzPts val="2200"/>
              <a:buFont typeface="Arial"/>
              <a:buChar char="•"/>
            </a:pP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esprime da sola un messaggio di senso compiuto </a:t>
            </a:r>
            <a:endParaRPr/>
          </a:p>
        </p:txBody>
      </p:sp>
      <p:sp>
        <p:nvSpPr>
          <p:cNvPr id="140" name="Google Shape;140;p17"/>
          <p:cNvSpPr txBox="1"/>
          <p:nvPr/>
        </p:nvSpPr>
        <p:spPr>
          <a:xfrm>
            <a:off x="434975" y="3133725"/>
            <a:ext cx="8304212" cy="677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lang="en-US" sz="2200" b="1" i="0" u="none">
                <a:solidFill>
                  <a:srgbClr val="B2CA6F"/>
                </a:solidFill>
                <a:latin typeface="Arial"/>
                <a:ea typeface="Arial"/>
                <a:cs typeface="Arial"/>
                <a:sym typeface="Arial"/>
              </a:rPr>
              <a:t>proposizione principale </a:t>
            </a: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si dice anche </a:t>
            </a:r>
            <a:r>
              <a:rPr lang="en-US" sz="2200" b="1" i="0" u="none">
                <a:solidFill>
                  <a:srgbClr val="B2CA6F"/>
                </a:solidFill>
                <a:latin typeface="Arial"/>
                <a:ea typeface="Arial"/>
                <a:cs typeface="Arial"/>
                <a:sym typeface="Arial"/>
              </a:rPr>
              <a:t>reggente</a:t>
            </a:r>
            <a:r>
              <a:rPr lang="en-US" sz="2200" b="0" i="0" u="none">
                <a:solidFill>
                  <a:srgbClr val="B2CA6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quando “regge” le altre proposizioni che compongono il periodo.</a:t>
            </a:r>
            <a:endParaRPr/>
          </a:p>
        </p:txBody>
      </p:sp>
      <p:grpSp>
        <p:nvGrpSpPr>
          <p:cNvPr id="141" name="Google Shape;141;p17"/>
          <p:cNvGrpSpPr/>
          <p:nvPr/>
        </p:nvGrpSpPr>
        <p:grpSpPr>
          <a:xfrm>
            <a:off x="434975" y="4022725"/>
            <a:ext cx="8339137" cy="2214562"/>
            <a:chOff x="434974" y="3273621"/>
            <a:chExt cx="8338935" cy="2215128"/>
          </a:xfrm>
        </p:grpSpPr>
        <p:cxnSp>
          <p:nvCxnSpPr>
            <p:cNvPr id="142" name="Google Shape;142;p17"/>
            <p:cNvCxnSpPr/>
            <p:nvPr/>
          </p:nvCxnSpPr>
          <p:spPr>
            <a:xfrm>
              <a:off x="4911615" y="3910348"/>
              <a:ext cx="255582" cy="0"/>
            </a:xfrm>
            <a:prstGeom prst="straightConnector1">
              <a:avLst/>
            </a:prstGeom>
            <a:noFill/>
            <a:ln w="25400" cap="flat" cmpd="sng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43" name="Google Shape;143;p17"/>
            <p:cNvCxnSpPr/>
            <p:nvPr/>
          </p:nvCxnSpPr>
          <p:spPr>
            <a:xfrm>
              <a:off x="2672502" y="4148525"/>
              <a:ext cx="0" cy="516685"/>
            </a:xfrm>
            <a:prstGeom prst="straightConnector1">
              <a:avLst/>
            </a:prstGeom>
            <a:noFill/>
            <a:ln w="25400" cap="flat" cmpd="sng">
              <a:solidFill>
                <a:srgbClr val="7F7F7F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144" name="Google Shape;144;p17"/>
            <p:cNvSpPr txBox="1"/>
            <p:nvPr/>
          </p:nvSpPr>
          <p:spPr>
            <a:xfrm>
              <a:off x="830925" y="3273621"/>
              <a:ext cx="3685535" cy="3705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68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proposizione </a:t>
              </a:r>
              <a:r>
                <a:rPr lang="en-US" sz="1800" b="1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principale reggente</a:t>
              </a:r>
              <a:endParaRPr/>
            </a:p>
          </p:txBody>
        </p:sp>
        <p:sp>
          <p:nvSpPr>
            <p:cNvPr id="145" name="Google Shape;145;p17"/>
            <p:cNvSpPr txBox="1"/>
            <p:nvPr/>
          </p:nvSpPr>
          <p:spPr>
            <a:xfrm>
              <a:off x="1645437" y="5118246"/>
              <a:ext cx="2877641" cy="3705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68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proposizione </a:t>
              </a:r>
              <a:r>
                <a:rPr lang="en-US" sz="1800" b="1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subordinata</a:t>
              </a:r>
              <a:endParaRPr/>
            </a:p>
          </p:txBody>
        </p:sp>
        <p:grpSp>
          <p:nvGrpSpPr>
            <p:cNvPr id="146" name="Google Shape;146;p17"/>
            <p:cNvGrpSpPr/>
            <p:nvPr/>
          </p:nvGrpSpPr>
          <p:grpSpPr>
            <a:xfrm>
              <a:off x="434974" y="3670583"/>
              <a:ext cx="4475054" cy="477942"/>
              <a:chOff x="434974" y="3670583"/>
              <a:chExt cx="4475054" cy="477942"/>
            </a:xfrm>
          </p:grpSpPr>
          <p:sp>
            <p:nvSpPr>
              <p:cNvPr id="147" name="Google Shape;147;p17"/>
              <p:cNvSpPr/>
              <p:nvPr/>
            </p:nvSpPr>
            <p:spPr>
              <a:xfrm>
                <a:off x="434974" y="3670583"/>
                <a:ext cx="4475054" cy="477942"/>
              </a:xfrm>
              <a:prstGeom prst="wedgeRoundRectCallout">
                <a:avLst>
                  <a:gd name="adj1" fmla="val 697"/>
                  <a:gd name="adj2" fmla="val 11105"/>
                  <a:gd name="adj3" fmla="val 0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6800" rIns="91425" bIns="45700" anchor="ctr" anchorCtr="0">
                <a:noAutofit/>
              </a:bodyPr>
              <a:lstStyle/>
              <a:p>
                <a:pPr marL="71437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23232"/>
                  </a:buClr>
                  <a:buSzPts val="2200"/>
                  <a:buFont typeface="Arial"/>
                  <a:buNone/>
                </a:pP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Pablo </a:t>
                </a:r>
                <a:r>
                  <a:rPr lang="en-US" sz="2200" b="1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sta scrivendo </a:t>
                </a: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un racconto</a:t>
                </a:r>
                <a:endParaRPr/>
              </a:p>
            </p:txBody>
          </p:sp>
          <p:sp>
            <p:nvSpPr>
              <p:cNvPr id="148" name="Google Shape;148;p17"/>
              <p:cNvSpPr/>
              <p:nvPr/>
            </p:nvSpPr>
            <p:spPr>
              <a:xfrm>
                <a:off x="1438250" y="3765854"/>
                <a:ext cx="1803356" cy="287401"/>
              </a:xfrm>
              <a:prstGeom prst="roundRect">
                <a:avLst>
                  <a:gd name="adj" fmla="val 4159"/>
                </a:avLst>
              </a:prstGeom>
              <a:solidFill>
                <a:srgbClr val="8BB75D">
                  <a:alpha val="24705"/>
                </a:srgbClr>
              </a:solidFill>
              <a:ln>
                <a:noFill/>
              </a:ln>
            </p:spPr>
            <p:txBody>
              <a:bodyPr spcFirstLastPara="1" wrap="square" lIns="91425" tIns="468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9" name="Google Shape;149;p17"/>
            <p:cNvGrpSpPr/>
            <p:nvPr/>
          </p:nvGrpSpPr>
          <p:grpSpPr>
            <a:xfrm>
              <a:off x="434974" y="4665210"/>
              <a:ext cx="5298946" cy="477942"/>
              <a:chOff x="625475" y="4867719"/>
              <a:chExt cx="5298946" cy="477942"/>
            </a:xfrm>
          </p:grpSpPr>
          <p:sp>
            <p:nvSpPr>
              <p:cNvPr id="150" name="Google Shape;150;p17"/>
              <p:cNvSpPr/>
              <p:nvPr/>
            </p:nvSpPr>
            <p:spPr>
              <a:xfrm>
                <a:off x="625475" y="4867719"/>
                <a:ext cx="5298946" cy="477942"/>
              </a:xfrm>
              <a:prstGeom prst="roundRect">
                <a:avLst>
                  <a:gd name="adj" fmla="val 16667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6800" rIns="91425" bIns="45700" anchor="ctr" anchorCtr="0">
                <a:noAutofit/>
              </a:bodyPr>
              <a:lstStyle/>
              <a:p>
                <a:pPr marL="71437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23232"/>
                  </a:buClr>
                  <a:buSzPts val="2200"/>
                  <a:buFont typeface="Arial"/>
                  <a:buNone/>
                </a:pP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per </a:t>
                </a:r>
                <a:r>
                  <a:rPr lang="en-US" sz="2200" b="1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partecipare </a:t>
                </a: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a un concorso letterario</a:t>
                </a:r>
                <a:endParaRPr/>
              </a:p>
            </p:txBody>
          </p:sp>
          <p:sp>
            <p:nvSpPr>
              <p:cNvPr id="151" name="Google Shape;151;p17"/>
              <p:cNvSpPr/>
              <p:nvPr/>
            </p:nvSpPr>
            <p:spPr>
              <a:xfrm>
                <a:off x="1293797" y="4992524"/>
                <a:ext cx="1523963" cy="287400"/>
              </a:xfrm>
              <a:prstGeom prst="roundRect">
                <a:avLst>
                  <a:gd name="adj" fmla="val 4159"/>
                </a:avLst>
              </a:prstGeom>
              <a:solidFill>
                <a:srgbClr val="4BACC6">
                  <a:alpha val="24705"/>
                </a:srgbClr>
              </a:solidFill>
              <a:ln>
                <a:noFill/>
              </a:ln>
            </p:spPr>
            <p:txBody>
              <a:bodyPr spcFirstLastPara="1" wrap="square" lIns="91425" tIns="468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2" name="Google Shape;152;p17"/>
            <p:cNvSpPr txBox="1"/>
            <p:nvPr/>
          </p:nvSpPr>
          <p:spPr>
            <a:xfrm>
              <a:off x="5602280" y="3273621"/>
              <a:ext cx="2736580" cy="3705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68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proposizione </a:t>
              </a:r>
              <a:r>
                <a:rPr lang="en-US" sz="1800" b="1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coordinata</a:t>
              </a:r>
              <a:endParaRPr/>
            </a:p>
          </p:txBody>
        </p:sp>
        <p:grpSp>
          <p:nvGrpSpPr>
            <p:cNvPr id="153" name="Google Shape;153;p17"/>
            <p:cNvGrpSpPr/>
            <p:nvPr/>
          </p:nvGrpSpPr>
          <p:grpSpPr>
            <a:xfrm>
              <a:off x="5167197" y="3670583"/>
              <a:ext cx="3606712" cy="477942"/>
              <a:chOff x="5167197" y="3670583"/>
              <a:chExt cx="3606712" cy="477942"/>
            </a:xfrm>
          </p:grpSpPr>
          <p:sp>
            <p:nvSpPr>
              <p:cNvPr id="154" name="Google Shape;154;p17"/>
              <p:cNvSpPr/>
              <p:nvPr/>
            </p:nvSpPr>
            <p:spPr>
              <a:xfrm>
                <a:off x="5167197" y="3670583"/>
                <a:ext cx="3606712" cy="477942"/>
              </a:xfrm>
              <a:prstGeom prst="wedgeRoundRectCallout">
                <a:avLst>
                  <a:gd name="adj1" fmla="val 21599"/>
                  <a:gd name="adj2" fmla="val 4932"/>
                  <a:gd name="adj3" fmla="val 0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6800" rIns="91425" bIns="45700" anchor="ctr" anchorCtr="0">
                <a:noAutofit/>
              </a:bodyPr>
              <a:lstStyle/>
              <a:p>
                <a:pPr marL="71437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23232"/>
                  </a:buClr>
                  <a:buSzPts val="2200"/>
                  <a:buFont typeface="Arial"/>
                  <a:buNone/>
                </a:pP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e lo </a:t>
                </a:r>
                <a:r>
                  <a:rPr lang="en-US" sz="2200" b="1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sta</a:t>
                </a: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 anche </a:t>
                </a:r>
                <a:r>
                  <a:rPr lang="en-US" sz="2200" b="1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illustrando</a:t>
                </a:r>
                <a:endParaRPr/>
              </a:p>
            </p:txBody>
          </p:sp>
          <p:sp>
            <p:nvSpPr>
              <p:cNvPr id="155" name="Google Shape;155;p17"/>
              <p:cNvSpPr/>
              <p:nvPr/>
            </p:nvSpPr>
            <p:spPr>
              <a:xfrm>
                <a:off x="5891079" y="3765854"/>
                <a:ext cx="380991" cy="287401"/>
              </a:xfrm>
              <a:prstGeom prst="roundRect">
                <a:avLst>
                  <a:gd name="adj" fmla="val 4159"/>
                </a:avLst>
              </a:prstGeom>
              <a:solidFill>
                <a:srgbClr val="F79646">
                  <a:alpha val="24705"/>
                </a:srgbClr>
              </a:solidFill>
              <a:ln>
                <a:noFill/>
              </a:ln>
            </p:spPr>
            <p:txBody>
              <a:bodyPr spcFirstLastPara="1" wrap="square" lIns="91425" tIns="468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6" name="Google Shape;156;p17"/>
              <p:cNvSpPr/>
              <p:nvPr/>
            </p:nvSpPr>
            <p:spPr>
              <a:xfrm>
                <a:off x="7134061" y="3765854"/>
                <a:ext cx="1492214" cy="287401"/>
              </a:xfrm>
              <a:prstGeom prst="roundRect">
                <a:avLst>
                  <a:gd name="adj" fmla="val 4159"/>
                </a:avLst>
              </a:prstGeom>
              <a:solidFill>
                <a:srgbClr val="F79646">
                  <a:alpha val="24705"/>
                </a:srgbClr>
              </a:solidFill>
              <a:ln>
                <a:noFill/>
              </a:ln>
            </p:spPr>
            <p:txBody>
              <a:bodyPr spcFirstLastPara="1" wrap="square" lIns="91425" tIns="468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8"/>
          <p:cNvSpPr txBox="1"/>
          <p:nvPr/>
        </p:nvSpPr>
        <p:spPr>
          <a:xfrm>
            <a:off x="323850" y="287337"/>
            <a:ext cx="8415337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proposizione principale</a:t>
            </a:r>
            <a:endParaRPr/>
          </a:p>
        </p:txBody>
      </p:sp>
      <p:cxnSp>
        <p:nvCxnSpPr>
          <p:cNvPr id="162" name="Google Shape;162;p18"/>
          <p:cNvCxnSpPr/>
          <p:nvPr/>
        </p:nvCxnSpPr>
        <p:spPr>
          <a:xfrm>
            <a:off x="434975" y="936625"/>
            <a:ext cx="8304212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63" name="Google Shape;163;p18"/>
          <p:cNvSpPr txBox="1"/>
          <p:nvPr/>
        </p:nvSpPr>
        <p:spPr>
          <a:xfrm>
            <a:off x="323850" y="6450012"/>
            <a:ext cx="56959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Il periodo I </a:t>
            </a:r>
            <a:r>
              <a:rPr lang="en-US" sz="1000" b="0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&gt; La proposizione principale</a:t>
            </a:r>
            <a:endParaRPr/>
          </a:p>
        </p:txBody>
      </p:sp>
      <p:cxnSp>
        <p:nvCxnSpPr>
          <p:cNvPr id="164" name="Google Shape;164;p18"/>
          <p:cNvCxnSpPr/>
          <p:nvPr/>
        </p:nvCxnSpPr>
        <p:spPr>
          <a:xfrm>
            <a:off x="434975" y="6450012"/>
            <a:ext cx="68580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65" name="Google Shape;165;p18"/>
          <p:cNvSpPr txBox="1"/>
          <p:nvPr/>
        </p:nvSpPr>
        <p:spPr>
          <a:xfrm>
            <a:off x="434975" y="1260475"/>
            <a:ext cx="8304212" cy="33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Si distinguono quattro tipi di proposizione indipendente:</a:t>
            </a:r>
            <a:endParaRPr/>
          </a:p>
        </p:txBody>
      </p:sp>
      <p:graphicFrame>
        <p:nvGraphicFramePr>
          <p:cNvPr id="166" name="Google Shape;166;p18"/>
          <p:cNvGraphicFramePr/>
          <p:nvPr/>
        </p:nvGraphicFramePr>
        <p:xfrm>
          <a:off x="434975" y="1903412"/>
          <a:ext cx="8304200" cy="2705100"/>
        </p:xfrm>
        <a:graphic>
          <a:graphicData uri="http://schemas.openxmlformats.org/drawingml/2006/table">
            <a:tbl>
              <a:tblPr>
                <a:noFill/>
                <a:tableStyleId>{31AD1EAC-6A17-4204-AD66-A175FF762BDF}</a:tableStyleId>
              </a:tblPr>
              <a:tblGrid>
                <a:gridCol w="4016375"/>
                <a:gridCol w="4287825"/>
              </a:tblGrid>
              <a:tr h="342900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CBCB"/>
                        </a:buClr>
                        <a:buSzPts val="2200"/>
                        <a:buFont typeface="Arial"/>
                        <a:buChar char="•"/>
                      </a:pPr>
                      <a:r>
                        <a:rPr lang="en-US" sz="2200" b="1" i="0" u="none" strike="noStrike" cap="none">
                          <a:solidFill>
                            <a:srgbClr val="B2C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informativa o enunciativa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9D9D9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D9D9D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Pablo sta scrivendo un racconto.</a:t>
                      </a:r>
                      <a:endParaRPr/>
                    </a:p>
                  </a:txBody>
                  <a:tcPr marL="0" marR="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CBCB"/>
                        </a:buClr>
                        <a:buSzPts val="2200"/>
                        <a:buFont typeface="Arial"/>
                        <a:buChar char="•"/>
                      </a:pPr>
                      <a:r>
                        <a:rPr lang="en-US" sz="2200" b="1" i="0" u="none" strike="noStrike" cap="none">
                          <a:solidFill>
                            <a:srgbClr val="B2C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interrogativa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9D9D9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D9D9D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Pablo sta scrivendo un racconto?</a:t>
                      </a:r>
                      <a:endParaRPr/>
                    </a:p>
                  </a:txBody>
                  <a:tcPr marL="0" marR="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CBCB"/>
                        </a:buClr>
                        <a:buSzPts val="2200"/>
                        <a:buFont typeface="Arial"/>
                        <a:buChar char="•"/>
                      </a:pPr>
                      <a:r>
                        <a:rPr lang="en-US" sz="2200" b="1" i="0" u="none" strike="noStrike" cap="none">
                          <a:solidFill>
                            <a:srgbClr val="B2C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esclamativa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9D9D9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D9D9D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Pablo sta scrivendo un racconto!</a:t>
                      </a:r>
                      <a:endParaRPr/>
                    </a:p>
                  </a:txBody>
                  <a:tcPr marL="0" marR="0" marT="0" marB="0" anchor="ctr"/>
                </a:tc>
              </a:tr>
              <a:tr h="1676400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CBCB"/>
                        </a:buClr>
                        <a:buSzPts val="2200"/>
                        <a:buFont typeface="Arial"/>
                        <a:buChar char="•"/>
                      </a:pPr>
                      <a:r>
                        <a:rPr lang="en-US" sz="2200" b="1" i="0" u="none" strike="noStrike" cap="none">
                          <a:solidFill>
                            <a:srgbClr val="B2C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volitiva</a:t>
                      </a:r>
                      <a:endParaRPr/>
                    </a:p>
                    <a:p>
                      <a:pPr marL="1085850" marR="0" lvl="1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CBCB"/>
                        </a:buClr>
                        <a:buSzPts val="2200"/>
                        <a:buFont typeface="Noto Sans Symbols"/>
                        <a:buChar char="▪"/>
                      </a:pPr>
                      <a:r>
                        <a:rPr lang="en-US" sz="2200" b="1" i="0" u="none" strike="noStrike" cap="none">
                          <a:solidFill>
                            <a:srgbClr val="D9D9D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imperativa</a:t>
                      </a:r>
                      <a:endParaRPr/>
                    </a:p>
                    <a:p>
                      <a:pPr marL="1085850" marR="0" lvl="1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CBCB"/>
                        </a:buClr>
                        <a:buSzPts val="2200"/>
                        <a:buFont typeface="Noto Sans Symbols"/>
                        <a:buChar char="▪"/>
                      </a:pPr>
                      <a:r>
                        <a:rPr lang="en-US" sz="2200" b="1" i="0" u="none" strike="noStrike" cap="none">
                          <a:solidFill>
                            <a:srgbClr val="D9D9D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esortativa</a:t>
                      </a:r>
                      <a:endParaRPr/>
                    </a:p>
                    <a:p>
                      <a:pPr marL="1085850" marR="0" lvl="1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CBCB"/>
                        </a:buClr>
                        <a:buSzPts val="2200"/>
                        <a:buFont typeface="Noto Sans Symbols"/>
                        <a:buChar char="▪"/>
                      </a:pPr>
                      <a:r>
                        <a:rPr lang="en-US" sz="2200" b="1" i="0" u="none" strike="noStrike" cap="none">
                          <a:solidFill>
                            <a:srgbClr val="D9D9D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concessiva</a:t>
                      </a:r>
                      <a:endParaRPr/>
                    </a:p>
                    <a:p>
                      <a:pPr marL="1085850" marR="0" lvl="1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CBCB"/>
                        </a:buClr>
                        <a:buSzPts val="2200"/>
                        <a:buFont typeface="Noto Sans Symbols"/>
                        <a:buChar char="▪"/>
                      </a:pPr>
                      <a:r>
                        <a:rPr lang="en-US" sz="2200" b="1" i="0" u="none" strike="noStrike" cap="none">
                          <a:solidFill>
                            <a:srgbClr val="D9D9D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ottativa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Calibri"/>
                        <a:buNone/>
                      </a:pPr>
                      <a:endParaRPr sz="2200" b="0" i="0" u="none" strike="noStrike" cap="none">
                        <a:solidFill>
                          <a:srgbClr val="D9D9D9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9D9D9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D9D9D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Scrivi subito un racconto!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9D9D9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D9D9D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Prova a scrivere un racconto.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9D9D9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D9D9D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Scrivi pure un racconto.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9D9D9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D9D9D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Magari scrivessi un racconto!</a:t>
                      </a:r>
                      <a:endParaRPr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9"/>
          <p:cNvSpPr txBox="1"/>
          <p:nvPr/>
        </p:nvSpPr>
        <p:spPr>
          <a:xfrm>
            <a:off x="323850" y="287337"/>
            <a:ext cx="8415337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proposizione incidentale</a:t>
            </a:r>
            <a:endParaRPr/>
          </a:p>
        </p:txBody>
      </p:sp>
      <p:cxnSp>
        <p:nvCxnSpPr>
          <p:cNvPr id="172" name="Google Shape;172;p19"/>
          <p:cNvCxnSpPr/>
          <p:nvPr/>
        </p:nvCxnSpPr>
        <p:spPr>
          <a:xfrm>
            <a:off x="434975" y="936625"/>
            <a:ext cx="8304212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73" name="Google Shape;173;p19"/>
          <p:cNvSpPr txBox="1"/>
          <p:nvPr/>
        </p:nvSpPr>
        <p:spPr>
          <a:xfrm>
            <a:off x="323850" y="6450012"/>
            <a:ext cx="56959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Il periodo I </a:t>
            </a:r>
            <a:r>
              <a:rPr lang="en-US" sz="1000" b="0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&gt; La proposizione incidentale</a:t>
            </a:r>
            <a:endParaRPr/>
          </a:p>
        </p:txBody>
      </p:sp>
      <p:cxnSp>
        <p:nvCxnSpPr>
          <p:cNvPr id="174" name="Google Shape;174;p19"/>
          <p:cNvCxnSpPr/>
          <p:nvPr/>
        </p:nvCxnSpPr>
        <p:spPr>
          <a:xfrm>
            <a:off x="434975" y="6450012"/>
            <a:ext cx="68580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75" name="Google Shape;175;p19"/>
          <p:cNvSpPr txBox="1"/>
          <p:nvPr/>
        </p:nvSpPr>
        <p:spPr>
          <a:xfrm>
            <a:off x="434975" y="2478087"/>
            <a:ext cx="8304212" cy="2030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La proposizione incidentale (o parentetica) è una frase di senso compiuto che </a:t>
            </a:r>
            <a:r>
              <a:rPr lang="en-US" sz="2200" b="1" i="0" u="none">
                <a:solidFill>
                  <a:srgbClr val="B2CA6F"/>
                </a:solidFill>
                <a:latin typeface="Arial"/>
                <a:ea typeface="Arial"/>
                <a:cs typeface="Arial"/>
                <a:sym typeface="Arial"/>
              </a:rPr>
              <a:t>si inserisce nel periodo senza stabilire legami sintattici con le altre proposizioni</a:t>
            </a: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b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Di solito è racchiusa tra virgole, parentesi o lineette.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Esprime un messaggio non strettamente necessario come un parere, una precisazione, un commento.</a:t>
            </a:r>
            <a:endParaRPr/>
          </a:p>
        </p:txBody>
      </p:sp>
      <p:grpSp>
        <p:nvGrpSpPr>
          <p:cNvPr id="176" name="Google Shape;176;p19"/>
          <p:cNvGrpSpPr/>
          <p:nvPr/>
        </p:nvGrpSpPr>
        <p:grpSpPr>
          <a:xfrm>
            <a:off x="434975" y="1285875"/>
            <a:ext cx="8304212" cy="852487"/>
            <a:chOff x="2632941" y="2380885"/>
            <a:chExt cx="6106248" cy="852503"/>
          </a:xfrm>
        </p:grpSpPr>
        <p:sp>
          <p:nvSpPr>
            <p:cNvPr id="177" name="Google Shape;177;p19"/>
            <p:cNvSpPr/>
            <p:nvPr/>
          </p:nvSpPr>
          <p:spPr>
            <a:xfrm>
              <a:off x="2632941" y="2380885"/>
              <a:ext cx="6106248" cy="852503"/>
            </a:xfrm>
            <a:prstGeom prst="wedgeRoundRectCallout">
              <a:avLst>
                <a:gd name="adj1" fmla="val 533"/>
                <a:gd name="adj2" fmla="val 13544"/>
                <a:gd name="adj3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6800" rIns="91425" bIns="45700" anchor="ctr" anchorCtr="0">
              <a:noAutofit/>
            </a:bodyPr>
            <a:lstStyle/>
            <a:p>
              <a:pPr marL="71437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23232"/>
                </a:buClr>
                <a:buSzPts val="2200"/>
                <a:buFont typeface="Arial"/>
                <a:buNone/>
              </a:pPr>
              <a:r>
                <a:rPr lang="en-US" sz="2200" b="0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Pablo, </a:t>
              </a:r>
              <a:r>
                <a:rPr lang="en-US" sz="2200" b="1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sono certo</a:t>
              </a:r>
              <a:r>
                <a:rPr lang="en-US" sz="2200" b="0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, sta scrivendo un racconto per partecipare a un concorso letterario. </a:t>
              </a:r>
              <a:endParaRPr/>
            </a:p>
          </p:txBody>
        </p:sp>
        <p:sp>
          <p:nvSpPr>
            <p:cNvPr id="178" name="Google Shape;178;p19"/>
            <p:cNvSpPr/>
            <p:nvPr/>
          </p:nvSpPr>
          <p:spPr>
            <a:xfrm>
              <a:off x="3481583" y="2503125"/>
              <a:ext cx="1038914" cy="287342"/>
            </a:xfrm>
            <a:prstGeom prst="roundRect">
              <a:avLst>
                <a:gd name="adj" fmla="val 4159"/>
              </a:avLst>
            </a:prstGeom>
            <a:solidFill>
              <a:srgbClr val="8BB75D">
                <a:alpha val="24705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9" name="Google Shape;179;p19"/>
          <p:cNvGrpSpPr/>
          <p:nvPr/>
        </p:nvGrpSpPr>
        <p:grpSpPr>
          <a:xfrm>
            <a:off x="434975" y="4848225"/>
            <a:ext cx="8304212" cy="1262062"/>
            <a:chOff x="434974" y="4713540"/>
            <a:chExt cx="8304215" cy="1261171"/>
          </a:xfrm>
        </p:grpSpPr>
        <p:sp>
          <p:nvSpPr>
            <p:cNvPr id="180" name="Google Shape;180;p19"/>
            <p:cNvSpPr txBox="1"/>
            <p:nvPr/>
          </p:nvSpPr>
          <p:spPr>
            <a:xfrm>
              <a:off x="434974" y="4713540"/>
              <a:ext cx="8304214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2200"/>
                <a:buFont typeface="Arial"/>
                <a:buNone/>
              </a:pPr>
              <a:r>
                <a:rPr lang="en-US" sz="22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Nei dialoghi precisa chi sta parlando:</a:t>
              </a:r>
              <a:endParaRPr/>
            </a:p>
          </p:txBody>
        </p:sp>
        <p:grpSp>
          <p:nvGrpSpPr>
            <p:cNvPr id="181" name="Google Shape;181;p19"/>
            <p:cNvGrpSpPr/>
            <p:nvPr/>
          </p:nvGrpSpPr>
          <p:grpSpPr>
            <a:xfrm>
              <a:off x="434974" y="5121240"/>
              <a:ext cx="8304215" cy="853471"/>
              <a:chOff x="561974" y="4295095"/>
              <a:chExt cx="8304215" cy="853471"/>
            </a:xfrm>
          </p:grpSpPr>
          <p:sp>
            <p:nvSpPr>
              <p:cNvPr id="182" name="Google Shape;182;p19"/>
              <p:cNvSpPr/>
              <p:nvPr/>
            </p:nvSpPr>
            <p:spPr>
              <a:xfrm>
                <a:off x="561974" y="4295095"/>
                <a:ext cx="8304215" cy="853471"/>
              </a:xfrm>
              <a:prstGeom prst="wedgeRoundRectCallout">
                <a:avLst>
                  <a:gd name="adj1" fmla="val 675"/>
                  <a:gd name="adj2" fmla="val 13511"/>
                  <a:gd name="adj3" fmla="val 0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800" rIns="90000" bIns="46800" anchor="ctr" anchorCtr="0">
                <a:noAutofit/>
              </a:bodyPr>
              <a:lstStyle/>
              <a:p>
                <a:pPr marL="71437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23232"/>
                  </a:buClr>
                  <a:buSzPts val="2200"/>
                  <a:buFont typeface="Arial"/>
                  <a:buNone/>
                </a:pP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«Partecipa al concorso – </a:t>
                </a:r>
                <a:r>
                  <a:rPr lang="en-US" sz="2200" b="1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gli dicevano gli amici </a:t>
                </a: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– vincerai di sicuro!»</a:t>
                </a:r>
                <a:endParaRPr/>
              </a:p>
            </p:txBody>
          </p:sp>
          <p:sp>
            <p:nvSpPr>
              <p:cNvPr id="183" name="Google Shape;183;p19"/>
              <p:cNvSpPr/>
              <p:nvPr/>
            </p:nvSpPr>
            <p:spPr>
              <a:xfrm>
                <a:off x="4108450" y="4385518"/>
                <a:ext cx="2871789" cy="336312"/>
              </a:xfrm>
              <a:prstGeom prst="roundRect">
                <a:avLst>
                  <a:gd name="adj" fmla="val 4159"/>
                </a:avLst>
              </a:prstGeom>
              <a:solidFill>
                <a:srgbClr val="8BB75D">
                  <a:alpha val="24705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0"/>
          <p:cNvSpPr txBox="1"/>
          <p:nvPr/>
        </p:nvSpPr>
        <p:spPr>
          <a:xfrm>
            <a:off x="323850" y="287337"/>
            <a:ext cx="8415337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proposizione coordinata</a:t>
            </a:r>
            <a:endParaRPr/>
          </a:p>
        </p:txBody>
      </p:sp>
      <p:cxnSp>
        <p:nvCxnSpPr>
          <p:cNvPr id="189" name="Google Shape;189;p20"/>
          <p:cNvCxnSpPr/>
          <p:nvPr/>
        </p:nvCxnSpPr>
        <p:spPr>
          <a:xfrm>
            <a:off x="434975" y="936625"/>
            <a:ext cx="8304212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90" name="Google Shape;190;p20"/>
          <p:cNvSpPr txBox="1"/>
          <p:nvPr/>
        </p:nvSpPr>
        <p:spPr>
          <a:xfrm>
            <a:off x="323850" y="6450012"/>
            <a:ext cx="56959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Il periodo I </a:t>
            </a:r>
            <a:r>
              <a:rPr lang="en-US" sz="1000" b="0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&gt; La proposizione coordinata</a:t>
            </a:r>
            <a:endParaRPr/>
          </a:p>
        </p:txBody>
      </p:sp>
      <p:cxnSp>
        <p:nvCxnSpPr>
          <p:cNvPr id="191" name="Google Shape;191;p20"/>
          <p:cNvCxnSpPr/>
          <p:nvPr/>
        </p:nvCxnSpPr>
        <p:spPr>
          <a:xfrm>
            <a:off x="434975" y="6450012"/>
            <a:ext cx="68580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92" name="Google Shape;192;p20"/>
          <p:cNvSpPr txBox="1"/>
          <p:nvPr/>
        </p:nvSpPr>
        <p:spPr>
          <a:xfrm>
            <a:off x="434975" y="1260475"/>
            <a:ext cx="8307387" cy="1014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In un periodo la proposizione coordinata è quella</a:t>
            </a:r>
            <a:r>
              <a:rPr lang="en-US" sz="2200" b="1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i="0" u="none">
                <a:solidFill>
                  <a:srgbClr val="B2CA6F"/>
                </a:solidFill>
                <a:latin typeface="Arial"/>
                <a:ea typeface="Arial"/>
                <a:cs typeface="Arial"/>
                <a:sym typeface="Arial"/>
              </a:rPr>
              <a:t>proposizione collegata per coordinazione a un’altra proposizione con la quale si trova sul medesimo piano sintattico</a:t>
            </a: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cxnSp>
        <p:nvCxnSpPr>
          <p:cNvPr id="193" name="Google Shape;193;p20"/>
          <p:cNvCxnSpPr/>
          <p:nvPr/>
        </p:nvCxnSpPr>
        <p:spPr>
          <a:xfrm>
            <a:off x="4183062" y="5378450"/>
            <a:ext cx="204787" cy="0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94" name="Google Shape;194;p20"/>
          <p:cNvSpPr/>
          <p:nvPr/>
        </p:nvSpPr>
        <p:spPr>
          <a:xfrm>
            <a:off x="4387850" y="5153025"/>
            <a:ext cx="173037" cy="450850"/>
          </a:xfrm>
          <a:prstGeom prst="wedgeRoundRectCallout">
            <a:avLst>
              <a:gd name="adj1" fmla="val 19935"/>
              <a:gd name="adj2" fmla="val 4601"/>
              <a:gd name="adj3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0" tIns="46800" rIns="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/>
          </a:p>
        </p:txBody>
      </p:sp>
      <p:cxnSp>
        <p:nvCxnSpPr>
          <p:cNvPr id="195" name="Google Shape;195;p20"/>
          <p:cNvCxnSpPr/>
          <p:nvPr/>
        </p:nvCxnSpPr>
        <p:spPr>
          <a:xfrm>
            <a:off x="2309812" y="4852987"/>
            <a:ext cx="0" cy="285750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6" name="Google Shape;196;p20"/>
          <p:cNvCxnSpPr/>
          <p:nvPr/>
        </p:nvCxnSpPr>
        <p:spPr>
          <a:xfrm>
            <a:off x="4560887" y="5378450"/>
            <a:ext cx="204787" cy="3175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miter lim="800000"/>
            <a:headEnd type="none" w="med" len="med"/>
            <a:tailEnd type="none" w="med" len="med"/>
          </a:ln>
        </p:spPr>
      </p:cxnSp>
      <p:grpSp>
        <p:nvGrpSpPr>
          <p:cNvPr id="197" name="Google Shape;197;p20"/>
          <p:cNvGrpSpPr/>
          <p:nvPr/>
        </p:nvGrpSpPr>
        <p:grpSpPr>
          <a:xfrm>
            <a:off x="434975" y="4289425"/>
            <a:ext cx="6038850" cy="646112"/>
            <a:chOff x="434975" y="4259740"/>
            <a:chExt cx="6039481" cy="646331"/>
          </a:xfrm>
        </p:grpSpPr>
        <p:sp>
          <p:nvSpPr>
            <p:cNvPr id="198" name="Google Shape;198;p20"/>
            <p:cNvSpPr txBox="1"/>
            <p:nvPr/>
          </p:nvSpPr>
          <p:spPr>
            <a:xfrm>
              <a:off x="4645656" y="4259740"/>
              <a:ext cx="18288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proposizione principale</a:t>
              </a:r>
              <a:endParaRPr/>
            </a:p>
          </p:txBody>
        </p:sp>
        <p:grpSp>
          <p:nvGrpSpPr>
            <p:cNvPr id="199" name="Google Shape;199;p20"/>
            <p:cNvGrpSpPr/>
            <p:nvPr/>
          </p:nvGrpSpPr>
          <p:grpSpPr>
            <a:xfrm>
              <a:off x="434975" y="4343916"/>
              <a:ext cx="4291013" cy="478053"/>
              <a:chOff x="434975" y="4409495"/>
              <a:chExt cx="4291013" cy="478053"/>
            </a:xfrm>
          </p:grpSpPr>
          <p:sp>
            <p:nvSpPr>
              <p:cNvPr id="200" name="Google Shape;200;p20"/>
              <p:cNvSpPr/>
              <p:nvPr/>
            </p:nvSpPr>
            <p:spPr>
              <a:xfrm>
                <a:off x="434975" y="4409495"/>
                <a:ext cx="4291013" cy="478053"/>
              </a:xfrm>
              <a:prstGeom prst="wedgeRoundRectCallout">
                <a:avLst>
                  <a:gd name="adj1" fmla="val 1111"/>
                  <a:gd name="adj2" fmla="val 12024"/>
                  <a:gd name="adj3" fmla="val 0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0" tIns="46800" rIns="0" bIns="46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23232"/>
                  </a:buClr>
                  <a:buSzPts val="2200"/>
                  <a:buFont typeface="Arial"/>
                  <a:buNone/>
                </a:pP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Pablo </a:t>
                </a:r>
                <a:r>
                  <a:rPr lang="en-US" sz="2200" b="1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sta scrivendo </a:t>
                </a: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un racconto</a:t>
                </a:r>
                <a:endParaRPr/>
              </a:p>
            </p:txBody>
          </p:sp>
          <p:sp>
            <p:nvSpPr>
              <p:cNvPr id="201" name="Google Shape;201;p20"/>
              <p:cNvSpPr/>
              <p:nvPr/>
            </p:nvSpPr>
            <p:spPr>
              <a:xfrm>
                <a:off x="1293813" y="4507965"/>
                <a:ext cx="1817687" cy="287467"/>
              </a:xfrm>
              <a:prstGeom prst="roundRect">
                <a:avLst>
                  <a:gd name="adj" fmla="val 4159"/>
                </a:avLst>
              </a:prstGeom>
              <a:solidFill>
                <a:srgbClr val="8BB75D">
                  <a:alpha val="24705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02" name="Google Shape;202;p20"/>
          <p:cNvGrpSpPr/>
          <p:nvPr/>
        </p:nvGrpSpPr>
        <p:grpSpPr>
          <a:xfrm>
            <a:off x="434975" y="5138448"/>
            <a:ext cx="3747391" cy="1135351"/>
            <a:chOff x="434975" y="5090964"/>
            <a:chExt cx="3748088" cy="1135573"/>
          </a:xfrm>
        </p:grpSpPr>
        <p:sp>
          <p:nvSpPr>
            <p:cNvPr id="203" name="Google Shape;203;p20"/>
            <p:cNvSpPr txBox="1"/>
            <p:nvPr/>
          </p:nvSpPr>
          <p:spPr>
            <a:xfrm>
              <a:off x="1563009" y="5580206"/>
              <a:ext cx="149271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proposizione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subordinata</a:t>
              </a:r>
              <a:endParaRPr/>
            </a:p>
          </p:txBody>
        </p:sp>
        <p:grpSp>
          <p:nvGrpSpPr>
            <p:cNvPr id="204" name="Google Shape;204;p20"/>
            <p:cNvGrpSpPr/>
            <p:nvPr/>
          </p:nvGrpSpPr>
          <p:grpSpPr>
            <a:xfrm>
              <a:off x="434975" y="5090964"/>
              <a:ext cx="3748088" cy="479641"/>
              <a:chOff x="434975" y="5090964"/>
              <a:chExt cx="3748088" cy="479641"/>
            </a:xfrm>
          </p:grpSpPr>
          <p:sp>
            <p:nvSpPr>
              <p:cNvPr id="205" name="Google Shape;205;p20"/>
              <p:cNvSpPr/>
              <p:nvPr/>
            </p:nvSpPr>
            <p:spPr>
              <a:xfrm>
                <a:off x="434975" y="5090964"/>
                <a:ext cx="3748088" cy="479641"/>
              </a:xfrm>
              <a:prstGeom prst="wedgeRoundRectCallout">
                <a:avLst>
                  <a:gd name="adj1" fmla="val 1358"/>
                  <a:gd name="adj2" fmla="val 11443"/>
                  <a:gd name="adj3" fmla="val 0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0" tIns="46800" rIns="0" bIns="46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23232"/>
                  </a:buClr>
                  <a:buSzPts val="2200"/>
                  <a:buFont typeface="Arial"/>
                  <a:buNone/>
                </a:pP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per </a:t>
                </a:r>
                <a:r>
                  <a:rPr lang="en-US" sz="2200" b="1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esprimere</a:t>
                </a: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 i suoi pensieri</a:t>
                </a:r>
                <a:endParaRPr/>
              </a:p>
            </p:txBody>
          </p:sp>
          <p:sp>
            <p:nvSpPr>
              <p:cNvPr id="206" name="Google Shape;206;p20"/>
              <p:cNvSpPr/>
              <p:nvPr/>
            </p:nvSpPr>
            <p:spPr>
              <a:xfrm>
                <a:off x="992188" y="5210080"/>
                <a:ext cx="1317625" cy="287468"/>
              </a:xfrm>
              <a:prstGeom prst="roundRect">
                <a:avLst>
                  <a:gd name="adj" fmla="val 4159"/>
                </a:avLst>
              </a:prstGeom>
              <a:solidFill>
                <a:srgbClr val="4BACC6">
                  <a:alpha val="24705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07" name="Google Shape;207;p20"/>
          <p:cNvGrpSpPr/>
          <p:nvPr/>
        </p:nvGrpSpPr>
        <p:grpSpPr>
          <a:xfrm>
            <a:off x="4765918" y="5141624"/>
            <a:ext cx="3973269" cy="1132175"/>
            <a:chOff x="4765675" y="5094140"/>
            <a:chExt cx="3973513" cy="1132397"/>
          </a:xfrm>
        </p:grpSpPr>
        <p:sp>
          <p:nvSpPr>
            <p:cNvPr id="208" name="Google Shape;208;p20"/>
            <p:cNvSpPr txBox="1"/>
            <p:nvPr/>
          </p:nvSpPr>
          <p:spPr>
            <a:xfrm>
              <a:off x="5274983" y="5580206"/>
              <a:ext cx="2954655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proposizione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coordinata alla subordinata</a:t>
              </a:r>
              <a:endParaRPr/>
            </a:p>
          </p:txBody>
        </p:sp>
        <p:grpSp>
          <p:nvGrpSpPr>
            <p:cNvPr id="209" name="Google Shape;209;p20"/>
            <p:cNvGrpSpPr/>
            <p:nvPr/>
          </p:nvGrpSpPr>
          <p:grpSpPr>
            <a:xfrm>
              <a:off x="4765675" y="5094140"/>
              <a:ext cx="3973513" cy="479641"/>
              <a:chOff x="4765675" y="5094140"/>
              <a:chExt cx="3973513" cy="479641"/>
            </a:xfrm>
          </p:grpSpPr>
          <p:sp>
            <p:nvSpPr>
              <p:cNvPr id="210" name="Google Shape;210;p20"/>
              <p:cNvSpPr/>
              <p:nvPr/>
            </p:nvSpPr>
            <p:spPr>
              <a:xfrm>
                <a:off x="4765675" y="5094140"/>
                <a:ext cx="3973513" cy="479641"/>
              </a:xfrm>
              <a:prstGeom prst="wedgeRoundRectCallout">
                <a:avLst>
                  <a:gd name="adj1" fmla="val 21425"/>
                  <a:gd name="adj2" fmla="val 5437"/>
                  <a:gd name="adj3" fmla="val 0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0" tIns="46800" rIns="0" bIns="46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23232"/>
                  </a:buClr>
                  <a:buSzPts val="2200"/>
                  <a:buFont typeface="Arial"/>
                  <a:buNone/>
                </a:pP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per </a:t>
                </a:r>
                <a:r>
                  <a:rPr lang="en-US" sz="2200" b="1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partecipare</a:t>
                </a: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 a un concorso</a:t>
                </a:r>
                <a:endParaRPr/>
              </a:p>
            </p:txBody>
          </p:sp>
          <p:sp>
            <p:nvSpPr>
              <p:cNvPr id="211" name="Google Shape;211;p20"/>
              <p:cNvSpPr/>
              <p:nvPr/>
            </p:nvSpPr>
            <p:spPr>
              <a:xfrm>
                <a:off x="5283200" y="5210079"/>
                <a:ext cx="1493838" cy="287468"/>
              </a:xfrm>
              <a:prstGeom prst="roundRect">
                <a:avLst>
                  <a:gd name="adj" fmla="val 4159"/>
                </a:avLst>
              </a:prstGeom>
              <a:solidFill>
                <a:srgbClr val="8064A2">
                  <a:alpha val="24705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12" name="Google Shape;212;p20"/>
          <p:cNvGrpSpPr/>
          <p:nvPr/>
        </p:nvGrpSpPr>
        <p:grpSpPr>
          <a:xfrm>
            <a:off x="5555619" y="2378075"/>
            <a:ext cx="3183568" cy="1135062"/>
            <a:chOff x="5559425" y="2430593"/>
            <a:chExt cx="3182938" cy="1134929"/>
          </a:xfrm>
        </p:grpSpPr>
        <p:sp>
          <p:nvSpPr>
            <p:cNvPr id="213" name="Google Shape;213;p20"/>
            <p:cNvSpPr txBox="1"/>
            <p:nvPr/>
          </p:nvSpPr>
          <p:spPr>
            <a:xfrm>
              <a:off x="5782885" y="2430593"/>
              <a:ext cx="2736647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proposizione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coordinata alla principale</a:t>
              </a:r>
              <a:endParaRPr/>
            </a:p>
          </p:txBody>
        </p:sp>
        <p:grpSp>
          <p:nvGrpSpPr>
            <p:cNvPr id="214" name="Google Shape;214;p20"/>
            <p:cNvGrpSpPr/>
            <p:nvPr/>
          </p:nvGrpSpPr>
          <p:grpSpPr>
            <a:xfrm>
              <a:off x="5559425" y="3086154"/>
              <a:ext cx="3182938" cy="479368"/>
              <a:chOff x="5559425" y="3086154"/>
              <a:chExt cx="3182938" cy="479368"/>
            </a:xfrm>
          </p:grpSpPr>
          <p:sp>
            <p:nvSpPr>
              <p:cNvPr id="215" name="Google Shape;215;p20"/>
              <p:cNvSpPr/>
              <p:nvPr/>
            </p:nvSpPr>
            <p:spPr>
              <a:xfrm>
                <a:off x="5559425" y="3086154"/>
                <a:ext cx="3182938" cy="479368"/>
              </a:xfrm>
              <a:prstGeom prst="wedgeRoundRectCallout">
                <a:avLst>
                  <a:gd name="adj1" fmla="val 21475"/>
                  <a:gd name="adj2" fmla="val 3096"/>
                  <a:gd name="adj3" fmla="val 0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0" tIns="46800" rIns="0" bIns="46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23232"/>
                  </a:buClr>
                  <a:buSzPts val="2200"/>
                  <a:buFont typeface="Arial"/>
                  <a:buNone/>
                </a:pP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lo </a:t>
                </a:r>
                <a:r>
                  <a:rPr lang="en-US" sz="2200" b="1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sta</a:t>
                </a: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 anche </a:t>
                </a:r>
                <a:r>
                  <a:rPr lang="en-US" sz="2200" b="1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illustrando</a:t>
                </a:r>
                <a:endParaRPr/>
              </a:p>
            </p:txBody>
          </p:sp>
          <p:sp>
            <p:nvSpPr>
              <p:cNvPr id="216" name="Google Shape;216;p20"/>
              <p:cNvSpPr/>
              <p:nvPr/>
            </p:nvSpPr>
            <p:spPr>
              <a:xfrm>
                <a:off x="5886450" y="3178218"/>
                <a:ext cx="400050" cy="288891"/>
              </a:xfrm>
              <a:prstGeom prst="roundRect">
                <a:avLst>
                  <a:gd name="adj" fmla="val 4159"/>
                </a:avLst>
              </a:prstGeom>
              <a:solidFill>
                <a:srgbClr val="F79646">
                  <a:alpha val="24705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7" name="Google Shape;217;p20"/>
              <p:cNvSpPr/>
              <p:nvPr/>
            </p:nvSpPr>
            <p:spPr>
              <a:xfrm>
                <a:off x="7169150" y="3178218"/>
                <a:ext cx="1466850" cy="288891"/>
              </a:xfrm>
              <a:prstGeom prst="roundRect">
                <a:avLst>
                  <a:gd name="adj" fmla="val 4159"/>
                </a:avLst>
              </a:prstGeom>
              <a:solidFill>
                <a:srgbClr val="F79646">
                  <a:alpha val="24705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cxnSp>
        <p:nvCxnSpPr>
          <p:cNvPr id="218" name="Google Shape;218;p20"/>
          <p:cNvCxnSpPr/>
          <p:nvPr/>
        </p:nvCxnSpPr>
        <p:spPr>
          <a:xfrm>
            <a:off x="4725987" y="3273425"/>
            <a:ext cx="328612" cy="0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19" name="Google Shape;219;p20"/>
          <p:cNvCxnSpPr/>
          <p:nvPr/>
        </p:nvCxnSpPr>
        <p:spPr>
          <a:xfrm>
            <a:off x="5227637" y="3273425"/>
            <a:ext cx="328612" cy="0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miter lim="800000"/>
            <a:headEnd type="none" w="med" len="med"/>
            <a:tailEnd type="none" w="med" len="med"/>
          </a:ln>
        </p:spPr>
      </p:cxnSp>
      <p:grpSp>
        <p:nvGrpSpPr>
          <p:cNvPr id="220" name="Google Shape;220;p20"/>
          <p:cNvGrpSpPr/>
          <p:nvPr/>
        </p:nvGrpSpPr>
        <p:grpSpPr>
          <a:xfrm>
            <a:off x="434975" y="2379662"/>
            <a:ext cx="4291042" cy="1133475"/>
            <a:chOff x="434975" y="2431537"/>
            <a:chExt cx="4291013" cy="1133985"/>
          </a:xfrm>
        </p:grpSpPr>
        <p:sp>
          <p:nvSpPr>
            <p:cNvPr id="221" name="Google Shape;221;p20"/>
            <p:cNvSpPr txBox="1"/>
            <p:nvPr/>
          </p:nvSpPr>
          <p:spPr>
            <a:xfrm>
              <a:off x="1915454" y="2431537"/>
              <a:ext cx="151836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proposizione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1800"/>
                <a:buFont typeface="Arial"/>
                <a:buNone/>
              </a:pPr>
              <a:r>
                <a:rPr lang="en-US" sz="18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principale</a:t>
              </a:r>
              <a:endParaRPr/>
            </a:p>
          </p:txBody>
        </p:sp>
        <p:grpSp>
          <p:nvGrpSpPr>
            <p:cNvPr id="222" name="Google Shape;222;p20"/>
            <p:cNvGrpSpPr/>
            <p:nvPr/>
          </p:nvGrpSpPr>
          <p:grpSpPr>
            <a:xfrm>
              <a:off x="434975" y="3086154"/>
              <a:ext cx="4291013" cy="479368"/>
              <a:chOff x="434975" y="3086154"/>
              <a:chExt cx="4291013" cy="479368"/>
            </a:xfrm>
          </p:grpSpPr>
          <p:sp>
            <p:nvSpPr>
              <p:cNvPr id="223" name="Google Shape;223;p20"/>
              <p:cNvSpPr/>
              <p:nvPr/>
            </p:nvSpPr>
            <p:spPr>
              <a:xfrm>
                <a:off x="434975" y="3086154"/>
                <a:ext cx="4291013" cy="479368"/>
              </a:xfrm>
              <a:prstGeom prst="wedgeRoundRectCallout">
                <a:avLst>
                  <a:gd name="adj1" fmla="val 1574"/>
                  <a:gd name="adj2" fmla="val 12604"/>
                  <a:gd name="adj3" fmla="val 0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0" tIns="46800" rIns="0" bIns="46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23232"/>
                  </a:buClr>
                  <a:buSzPts val="2200"/>
                  <a:buFont typeface="Arial"/>
                  <a:buNone/>
                </a:pP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Pablo </a:t>
                </a:r>
                <a:r>
                  <a:rPr lang="en-US" sz="2200" b="1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sta scrivendo </a:t>
                </a:r>
                <a:r>
                  <a:rPr lang="en-US" sz="2200" b="0" i="0" u="none">
                    <a:solidFill>
                      <a:srgbClr val="323232"/>
                    </a:solidFill>
                    <a:latin typeface="Arial"/>
                    <a:ea typeface="Arial"/>
                    <a:cs typeface="Arial"/>
                    <a:sym typeface="Arial"/>
                  </a:rPr>
                  <a:t>un racconto</a:t>
                </a:r>
                <a:endParaRPr/>
              </a:p>
            </p:txBody>
          </p:sp>
          <p:sp>
            <p:nvSpPr>
              <p:cNvPr id="224" name="Google Shape;224;p20"/>
              <p:cNvSpPr/>
              <p:nvPr/>
            </p:nvSpPr>
            <p:spPr>
              <a:xfrm>
                <a:off x="1293813" y="3178218"/>
                <a:ext cx="1792287" cy="288891"/>
              </a:xfrm>
              <a:prstGeom prst="roundRect">
                <a:avLst>
                  <a:gd name="adj" fmla="val 4159"/>
                </a:avLst>
              </a:prstGeom>
              <a:solidFill>
                <a:srgbClr val="8BB75D">
                  <a:alpha val="24705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225" name="Google Shape;225;p20"/>
          <p:cNvSpPr/>
          <p:nvPr/>
        </p:nvSpPr>
        <p:spPr>
          <a:xfrm>
            <a:off x="5054600" y="3048000"/>
            <a:ext cx="173037" cy="450850"/>
          </a:xfrm>
          <a:prstGeom prst="wedgeRoundRectCallout">
            <a:avLst>
              <a:gd name="adj1" fmla="val 19935"/>
              <a:gd name="adj2" fmla="val 4601"/>
              <a:gd name="adj3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0" tIns="46800" rIns="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1"/>
          <p:cNvSpPr txBox="1"/>
          <p:nvPr/>
        </p:nvSpPr>
        <p:spPr>
          <a:xfrm>
            <a:off x="323850" y="287337"/>
            <a:ext cx="8415337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proposizione coordinata</a:t>
            </a:r>
            <a:endParaRPr/>
          </a:p>
        </p:txBody>
      </p:sp>
      <p:cxnSp>
        <p:nvCxnSpPr>
          <p:cNvPr id="231" name="Google Shape;231;p21"/>
          <p:cNvCxnSpPr/>
          <p:nvPr/>
        </p:nvCxnSpPr>
        <p:spPr>
          <a:xfrm>
            <a:off x="434975" y="936625"/>
            <a:ext cx="8304212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32" name="Google Shape;232;p21"/>
          <p:cNvSpPr txBox="1"/>
          <p:nvPr/>
        </p:nvSpPr>
        <p:spPr>
          <a:xfrm>
            <a:off x="434975" y="1260475"/>
            <a:ext cx="8299450" cy="67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200"/>
              <a:buFont typeface="Arial"/>
              <a:buNone/>
            </a:pPr>
            <a:r>
              <a:rPr lang="en-US" sz="2200" b="0" i="0" u="non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La coordinazione tra due o più proposizioni può avvenire in quattro modi:</a:t>
            </a:r>
            <a:endParaRPr/>
          </a:p>
        </p:txBody>
      </p:sp>
      <p:sp>
        <p:nvSpPr>
          <p:cNvPr id="233" name="Google Shape;233;p21"/>
          <p:cNvSpPr txBox="1"/>
          <p:nvPr/>
        </p:nvSpPr>
        <p:spPr>
          <a:xfrm>
            <a:off x="323850" y="6450012"/>
            <a:ext cx="569595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Il periodo I </a:t>
            </a:r>
            <a:r>
              <a:rPr lang="en-US" sz="1000" b="0" i="0" u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&gt; La proposizione coordinata</a:t>
            </a:r>
            <a:endParaRPr/>
          </a:p>
        </p:txBody>
      </p:sp>
      <p:cxnSp>
        <p:nvCxnSpPr>
          <p:cNvPr id="234" name="Google Shape;234;p21"/>
          <p:cNvCxnSpPr/>
          <p:nvPr/>
        </p:nvCxnSpPr>
        <p:spPr>
          <a:xfrm>
            <a:off x="434975" y="6450012"/>
            <a:ext cx="6858000" cy="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miter lim="800000"/>
            <a:headEnd type="none" w="med" len="med"/>
            <a:tailEnd type="none" w="med" len="med"/>
          </a:ln>
        </p:spPr>
      </p:cxnSp>
      <p:grpSp>
        <p:nvGrpSpPr>
          <p:cNvPr id="235" name="Google Shape;235;p21"/>
          <p:cNvGrpSpPr/>
          <p:nvPr/>
        </p:nvGrpSpPr>
        <p:grpSpPr>
          <a:xfrm>
            <a:off x="434975" y="2143125"/>
            <a:ext cx="8304212" cy="1231900"/>
            <a:chOff x="434975" y="1897857"/>
            <a:chExt cx="8304213" cy="1230789"/>
          </a:xfrm>
        </p:grpSpPr>
        <p:sp>
          <p:nvSpPr>
            <p:cNvPr id="236" name="Google Shape;236;p21"/>
            <p:cNvSpPr txBox="1"/>
            <p:nvPr/>
          </p:nvSpPr>
          <p:spPr>
            <a:xfrm>
              <a:off x="434975" y="1897857"/>
              <a:ext cx="8299793" cy="6771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342900" marR="0" lvl="0" indent="-342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2200"/>
                <a:buFont typeface="Arial"/>
                <a:buChar char="►"/>
              </a:pPr>
              <a:r>
                <a:rPr lang="en-US" sz="22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attraverso una </a:t>
              </a:r>
              <a:r>
                <a:rPr lang="en-US" sz="2200" b="1" i="0" u="none">
                  <a:solidFill>
                    <a:srgbClr val="B2CA6F"/>
                  </a:solidFill>
                  <a:latin typeface="Arial"/>
                  <a:ea typeface="Arial"/>
                  <a:cs typeface="Arial"/>
                  <a:sym typeface="Arial"/>
                </a:rPr>
                <a:t>congiunzione coordinativa </a:t>
              </a:r>
              <a:r>
                <a:rPr lang="en-US" sz="22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(e, né, o, ma, però, eppure, cioè, infatti, dunque, perciò…)</a:t>
              </a:r>
              <a:endParaRPr/>
            </a:p>
          </p:txBody>
        </p:sp>
        <p:sp>
          <p:nvSpPr>
            <p:cNvPr id="237" name="Google Shape;237;p21"/>
            <p:cNvSpPr/>
            <p:nvPr/>
          </p:nvSpPr>
          <p:spPr>
            <a:xfrm>
              <a:off x="793750" y="2651240"/>
              <a:ext cx="7945438" cy="477406"/>
            </a:xfrm>
            <a:prstGeom prst="wedgeRoundRectCallout">
              <a:avLst>
                <a:gd name="adj1" fmla="val 249"/>
                <a:gd name="adj2" fmla="val 8394"/>
                <a:gd name="adj3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6800" rIns="91425" bIns="45700" anchor="ctr" anchorCtr="0">
              <a:noAutofit/>
            </a:bodyPr>
            <a:lstStyle/>
            <a:p>
              <a:pPr marL="71437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23232"/>
                </a:buClr>
                <a:buSzPts val="2200"/>
                <a:buFont typeface="Arial"/>
                <a:buNone/>
              </a:pPr>
              <a:r>
                <a:rPr lang="en-US" sz="2200" b="0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Ti ho chiamata più volte </a:t>
              </a:r>
              <a:r>
                <a:rPr lang="en-US" sz="2200" b="1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ma</a:t>
              </a:r>
              <a:r>
                <a:rPr lang="en-US" sz="2200" b="0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 non mi hai risposto.</a:t>
              </a:r>
              <a:endParaRPr/>
            </a:p>
          </p:txBody>
        </p:sp>
      </p:grpSp>
      <p:grpSp>
        <p:nvGrpSpPr>
          <p:cNvPr id="238" name="Google Shape;238;p21"/>
          <p:cNvGrpSpPr/>
          <p:nvPr/>
        </p:nvGrpSpPr>
        <p:grpSpPr>
          <a:xfrm>
            <a:off x="434975" y="3932237"/>
            <a:ext cx="8304212" cy="1609725"/>
            <a:chOff x="434975" y="4173936"/>
            <a:chExt cx="8304213" cy="1608757"/>
          </a:xfrm>
        </p:grpSpPr>
        <p:sp>
          <p:nvSpPr>
            <p:cNvPr id="239" name="Google Shape;239;p21"/>
            <p:cNvSpPr txBox="1"/>
            <p:nvPr/>
          </p:nvSpPr>
          <p:spPr>
            <a:xfrm>
              <a:off x="434975" y="4173936"/>
              <a:ext cx="8304213" cy="6771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342900" marR="0" lvl="0" indent="-342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9D9"/>
                </a:buClr>
                <a:buSzPts val="2200"/>
                <a:buFont typeface="Arial"/>
                <a:buChar char="►"/>
              </a:pPr>
              <a:r>
                <a:rPr lang="en-US" sz="22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per </a:t>
              </a:r>
              <a:r>
                <a:rPr lang="en-US" sz="2200" b="1" i="0" u="none">
                  <a:solidFill>
                    <a:srgbClr val="B2CA6F"/>
                  </a:solidFill>
                  <a:latin typeface="Arial"/>
                  <a:ea typeface="Arial"/>
                  <a:cs typeface="Arial"/>
                  <a:sym typeface="Arial"/>
                </a:rPr>
                <a:t>asindeto o giustapposizione</a:t>
              </a:r>
              <a:r>
                <a:rPr lang="en-US" sz="2200" b="0" i="0" u="none">
                  <a:solidFill>
                    <a:srgbClr val="D9D9D9"/>
                  </a:solidFill>
                  <a:latin typeface="Arial"/>
                  <a:ea typeface="Arial"/>
                  <a:cs typeface="Arial"/>
                  <a:sym typeface="Arial"/>
                </a:rPr>
                <a:t>: le frasi sono collegate tra loro con segni di punteggiatura (, / : / ;)</a:t>
              </a:r>
              <a:endParaRPr/>
            </a:p>
          </p:txBody>
        </p:sp>
        <p:sp>
          <p:nvSpPr>
            <p:cNvPr id="240" name="Google Shape;240;p21"/>
            <p:cNvSpPr/>
            <p:nvPr/>
          </p:nvSpPr>
          <p:spPr>
            <a:xfrm>
              <a:off x="793750" y="4930718"/>
              <a:ext cx="7940675" cy="851975"/>
            </a:xfrm>
            <a:prstGeom prst="wedgeRoundRectCallout">
              <a:avLst>
                <a:gd name="adj1" fmla="val 649"/>
                <a:gd name="adj2" fmla="val 7163"/>
                <a:gd name="adj3" fmla="val 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6800" rIns="91425" bIns="45700" anchor="ctr" anchorCtr="0">
              <a:noAutofit/>
            </a:bodyPr>
            <a:lstStyle/>
            <a:p>
              <a:pPr marL="71437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23232"/>
                </a:buClr>
                <a:buSzPts val="2200"/>
                <a:buFont typeface="Arial"/>
                <a:buNone/>
              </a:pPr>
              <a:r>
                <a:rPr lang="en-US" sz="2200" b="0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Pablo ha scritto un racconto</a:t>
              </a:r>
              <a:r>
                <a:rPr lang="en-US" sz="2200" b="1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,</a:t>
              </a:r>
              <a:r>
                <a:rPr lang="en-US" sz="2200" b="0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 Carla ha corretto le bozze</a:t>
              </a:r>
              <a:r>
                <a:rPr lang="en-US" sz="2200" b="1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,</a:t>
              </a:r>
              <a:r>
                <a:rPr lang="en-US" sz="2200" b="0" i="0" u="none">
                  <a:solidFill>
                    <a:srgbClr val="323232"/>
                  </a:solidFill>
                  <a:latin typeface="Arial"/>
                  <a:ea typeface="Arial"/>
                  <a:cs typeface="Arial"/>
                  <a:sym typeface="Arial"/>
                </a:rPr>
                <a:t> io ho fatto le illustrazioni.</a:t>
              </a:r>
              <a:endParaRPr/>
            </a:p>
          </p:txBody>
        </p:sp>
      </p:grpSp>
      <p:sp>
        <p:nvSpPr>
          <p:cNvPr id="241" name="Google Shape;241;p21"/>
          <p:cNvSpPr/>
          <p:nvPr/>
        </p:nvSpPr>
        <p:spPr>
          <a:xfrm>
            <a:off x="3989387" y="2992437"/>
            <a:ext cx="450850" cy="287337"/>
          </a:xfrm>
          <a:prstGeom prst="roundRect">
            <a:avLst>
              <a:gd name="adj" fmla="val 4159"/>
            </a:avLst>
          </a:prstGeom>
          <a:solidFill>
            <a:srgbClr val="8BB75D">
              <a:alpha val="2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21"/>
          <p:cNvSpPr/>
          <p:nvPr/>
        </p:nvSpPr>
        <p:spPr>
          <a:xfrm>
            <a:off x="7797800" y="4827587"/>
            <a:ext cx="98425" cy="287337"/>
          </a:xfrm>
          <a:prstGeom prst="roundRect">
            <a:avLst>
              <a:gd name="adj" fmla="val 4159"/>
            </a:avLst>
          </a:prstGeom>
          <a:solidFill>
            <a:srgbClr val="8BB75D">
              <a:alpha val="2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21"/>
          <p:cNvSpPr/>
          <p:nvPr/>
        </p:nvSpPr>
        <p:spPr>
          <a:xfrm>
            <a:off x="4448175" y="4792662"/>
            <a:ext cx="98425" cy="287337"/>
          </a:xfrm>
          <a:prstGeom prst="roundRect">
            <a:avLst>
              <a:gd name="adj" fmla="val 4159"/>
            </a:avLst>
          </a:prstGeom>
          <a:solidFill>
            <a:srgbClr val="8BB75D">
              <a:alpha val="2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930</Words>
  <Application>Microsoft Office PowerPoint</Application>
  <PresentationFormat>Presentazione su schermo (4:3)</PresentationFormat>
  <Paragraphs>146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Il periodo 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periodo I</dc:title>
  <dc:creator>Luigi</dc:creator>
  <cp:lastModifiedBy>Luigi</cp:lastModifiedBy>
  <cp:revision>1</cp:revision>
  <dcterms:modified xsi:type="dcterms:W3CDTF">2020-10-28T14:47:12Z</dcterms:modified>
</cp:coreProperties>
</file>